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a40dacbc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a40dacb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a40dacbc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a40dacbc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c8ed5e38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c8ed5e38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b5ebf71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b5ebf71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b5ebf72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b5ebf72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c8ed5e3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c8ed5e3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c8ed5e38a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c8ed5e38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xVgxeuK7i9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Relationship Id="rId15" Type="http://schemas.openxmlformats.org/officeDocument/2006/relationships/image" Target="../media/image4.png"/><Relationship Id="rId14" Type="http://schemas.openxmlformats.org/officeDocument/2006/relationships/image" Target="../media/image8.png"/><Relationship Id="rId16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tQwVKr8rCY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788201" y="133252"/>
            <a:ext cx="3567600" cy="678300"/>
          </a:xfrm>
          <a:prstGeom prst="roundRect">
            <a:avLst>
              <a:gd fmla="val 16667" name="adj"/>
            </a:avLst>
          </a:prstGeom>
          <a:solidFill>
            <a:srgbClr val="81F48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Past Continuous Rules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86313" y="1075938"/>
            <a:ext cx="4567500" cy="1701000"/>
          </a:xfrm>
          <a:prstGeom prst="rect">
            <a:avLst/>
          </a:prstGeom>
          <a:solidFill>
            <a:srgbClr val="FFBC6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While</a:t>
            </a:r>
            <a:r>
              <a:rPr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subject + was/were + VERBing, subject + past simple/continuous.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While</a:t>
            </a:r>
            <a:r>
              <a:rPr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you were reading, I finished my homework.</a:t>
            </a:r>
            <a:endParaRPr i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73813" y="3041338"/>
            <a:ext cx="4192500" cy="1968900"/>
          </a:xfrm>
          <a:prstGeom prst="rect">
            <a:avLst/>
          </a:prstGeom>
          <a:solidFill>
            <a:srgbClr val="FFFF8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</a:t>
            </a:r>
            <a:r>
              <a:rPr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subject + past simple, subject + was/were + VERBing.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</a:t>
            </a:r>
            <a:r>
              <a:rPr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my brother arrived, grandma was making dinner.</a:t>
            </a:r>
            <a:endParaRPr i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561463" y="941938"/>
            <a:ext cx="2017200" cy="393600"/>
          </a:xfrm>
          <a:prstGeom prst="roundRect">
            <a:avLst>
              <a:gd fmla="val 16667" name="adj"/>
            </a:avLst>
          </a:prstGeom>
          <a:solidFill>
            <a:srgbClr val="81F48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While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561463" y="2964513"/>
            <a:ext cx="2017200" cy="393600"/>
          </a:xfrm>
          <a:prstGeom prst="roundRect">
            <a:avLst>
              <a:gd fmla="val 16667" name="adj"/>
            </a:avLst>
          </a:prstGeom>
          <a:solidFill>
            <a:srgbClr val="81F48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When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973300" y="1285226"/>
            <a:ext cx="3884400" cy="3523500"/>
          </a:xfrm>
          <a:prstGeom prst="rect">
            <a:avLst/>
          </a:prstGeom>
          <a:solidFill>
            <a:srgbClr val="A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Time in past </a:t>
            </a:r>
            <a:r>
              <a:rPr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 subject + was/were + VERBing.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(Used to show an action that was happening over a period of time in the past.)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 5 o'clock yesterday</a:t>
            </a:r>
            <a:r>
              <a:rPr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I was reading a book.</a:t>
            </a:r>
            <a:endParaRPr i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 was studying </a:t>
            </a:r>
            <a:r>
              <a:rPr b="1"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 weekend</a:t>
            </a:r>
            <a:r>
              <a:rPr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i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906888" y="941938"/>
            <a:ext cx="2017200" cy="393600"/>
          </a:xfrm>
          <a:prstGeom prst="roundRect">
            <a:avLst>
              <a:gd fmla="val 16667" name="adj"/>
            </a:avLst>
          </a:prstGeom>
          <a:solidFill>
            <a:srgbClr val="81F48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Time in past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88201" y="133252"/>
            <a:ext cx="3567600" cy="678300"/>
          </a:xfrm>
          <a:prstGeom prst="roundRect">
            <a:avLst>
              <a:gd fmla="val 16667" name="adj"/>
            </a:avLst>
          </a:prstGeom>
          <a:solidFill>
            <a:srgbClr val="81F48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Fill in the Blanks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310650" y="1017975"/>
            <a:ext cx="8522700" cy="3790800"/>
          </a:xfrm>
          <a:prstGeom prst="rect">
            <a:avLst/>
          </a:prstGeom>
          <a:solidFill>
            <a:srgbClr val="E3FCF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 Raul _____ home, we were drawing.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 the teacher ________ the classroom, Cindy was jumping up and down.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 read a book while Dana _______ work__.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_________ you were sleeping, I fed the dog.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 was cooking _______ you arrived home.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 I went to the movies, they _______ still readi__.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 Thursday at 7 o’clock he ________ go__ to school.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Meiling went home while we ______ cook__.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 Thursday Oscar _____ sleep__.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_____ you were reading your book, she fell down.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788201" y="133252"/>
            <a:ext cx="3567600" cy="678300"/>
          </a:xfrm>
          <a:prstGeom prst="roundRect">
            <a:avLst>
              <a:gd fmla="val 16667" name="adj"/>
            </a:avLst>
          </a:prstGeom>
          <a:solidFill>
            <a:srgbClr val="81F48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Flying House - Up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10650" y="1017975"/>
            <a:ext cx="8522700" cy="3790800"/>
          </a:xfrm>
          <a:prstGeom prst="rect">
            <a:avLst/>
          </a:prstGeom>
          <a:solidFill>
            <a:srgbClr val="FFFF8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Watch the video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https://www.youtube.com/watch?v=xVgxeuK7i90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Write down as many sentences as you can using the following pattern. 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 the house flew by, SUBJECT + was/were + VERBing.</a:t>
            </a:r>
            <a:endParaRPr b="1" i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3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2788201" y="133252"/>
            <a:ext cx="3567600" cy="678300"/>
          </a:xfrm>
          <a:prstGeom prst="roundRect">
            <a:avLst>
              <a:gd fmla="val 16667" name="adj"/>
            </a:avLst>
          </a:prstGeom>
          <a:solidFill>
            <a:srgbClr val="81F48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Answer the Questions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310650" y="1017975"/>
            <a:ext cx="8522700" cy="3790800"/>
          </a:xfrm>
          <a:prstGeom prst="rect">
            <a:avLst/>
          </a:prstGeom>
          <a:solidFill>
            <a:srgbClr val="E3FCF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was the little girl doing when the house flew by?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was the family with reddish-brown hair doing when the house flew by?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was the worker doing when the house flew by?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was the weather like while the house was flying?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was the old man doing when there was a knock at the door?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was Russel doing before the house took off?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was Russel doing when Mr. Frederickson found him?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CFC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5540">
            <a:off x="6958614" y="1094760"/>
            <a:ext cx="1540922" cy="14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1145527">
            <a:off x="7025467" y="120717"/>
            <a:ext cx="848967" cy="107831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12450" y="3399950"/>
            <a:ext cx="9144000" cy="1743600"/>
          </a:xfrm>
          <a:prstGeom prst="rect">
            <a:avLst/>
          </a:prstGeom>
          <a:solidFill>
            <a:srgbClr val="81F48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50" y="152400"/>
            <a:ext cx="1528899" cy="15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675" y="744975"/>
            <a:ext cx="3249424" cy="269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2027" y="3041753"/>
            <a:ext cx="652451" cy="8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0325" y="2876110"/>
            <a:ext cx="956000" cy="73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9">
            <a:alphaModFix/>
          </a:blip>
          <a:srcRect b="0" l="25400" r="0" t="51361"/>
          <a:stretch/>
        </p:blipFill>
        <p:spPr>
          <a:xfrm>
            <a:off x="2640250" y="0"/>
            <a:ext cx="2883901" cy="9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062" y="3285926"/>
            <a:ext cx="956000" cy="16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4032" y="3225588"/>
            <a:ext cx="1017545" cy="17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10850" y="3479612"/>
            <a:ext cx="1761149" cy="123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17039" y="3444425"/>
            <a:ext cx="816536" cy="16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66512" y="3479589"/>
            <a:ext cx="956026" cy="99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81650" y="4306975"/>
            <a:ext cx="708726" cy="6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281661" y="2504883"/>
            <a:ext cx="652450" cy="110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2788201" y="133252"/>
            <a:ext cx="3567600" cy="678300"/>
          </a:xfrm>
          <a:prstGeom prst="roundRect">
            <a:avLst>
              <a:gd fmla="val 16667" name="adj"/>
            </a:avLst>
          </a:prstGeom>
          <a:solidFill>
            <a:srgbClr val="FFBC6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Discussion Questions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310650" y="1017975"/>
            <a:ext cx="8522700" cy="3926400"/>
          </a:xfrm>
          <a:prstGeom prst="rect">
            <a:avLst/>
          </a:prstGeom>
          <a:solidFill>
            <a:srgbClr val="D4FFD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were you doing before class started?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</a:t>
            </a: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do you think your teacher was doing before class started?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While you were in class, what were your family members doing?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Were you multitasking (doing more than one thing at a time) during class? 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lphaL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yes, what were you doing?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were you doing at 7 p.m. yesterday?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were you doing at noon yesterday?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were you doing in the morning yesterday?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Were you sleeping at midnight last night?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Were you studying English somewhere else before you started taking this course?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Were you studying English when you were a child?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83450" y="134725"/>
            <a:ext cx="3977100" cy="678300"/>
          </a:xfrm>
          <a:prstGeom prst="roundRect">
            <a:avLst>
              <a:gd fmla="val 16667" name="adj"/>
            </a:avLst>
          </a:prstGeom>
          <a:solidFill>
            <a:srgbClr val="81F48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Surface Pressure</a:t>
            </a: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 - Encanto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10650" y="1017975"/>
            <a:ext cx="8522700" cy="3790800"/>
          </a:xfrm>
          <a:prstGeom prst="rect">
            <a:avLst/>
          </a:prstGeom>
          <a:solidFill>
            <a:srgbClr val="FFFF8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Watch the video</a:t>
            </a: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https://www.youtube.com/watch?v=tQwVKr8rCYw</a:t>
            </a: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Raise your hand when you can make a sentence using the following pattern. Make as many sentences as possible.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While Luisa was singing, she…</a:t>
            </a:r>
            <a:endParaRPr b="1" i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