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6E9CFDB-ED79-44ED-9F01-48F09153CAEE}">
  <a:tblStyle styleId="{C6E9CFDB-ED79-44ED-9F01-48F09153CAEE}"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24" Type="http://schemas.openxmlformats.org/officeDocument/2006/relationships/slide" Target="slides/slide18.xml"/><Relationship Id="rId12" Type="http://schemas.openxmlformats.org/officeDocument/2006/relationships/slide" Target="slides/slide6.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c8ad81cd16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c8ad81cd16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c8ad81cd16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c8ad81cd16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c8ad81cd16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1c8ad81cd16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1c8ad81cd16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1c8ad81cd16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1c8ad81cd16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1c8ad81cd16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c8ad81cd16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1c8ad81cd16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c8ad81cd16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1c8ad81cd16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1c8ad81cd16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1c8ad81cd16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1c8ad81cd16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1c8ad81cd16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c8ad81cd16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c8ad81cd16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c8ad81cd16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c8ad81cd16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c8ad81cd16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c8ad81cd16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c8ad81cd16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c8ad81cd16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c8ad81cd16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c8ad81cd16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c8ad81cd16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c8ad81cd16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c8ad81cd16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c8ad81cd16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c8ad81cd16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c8ad81cd16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0E0E3"/>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Reported Speech</a:t>
            </a:r>
            <a:endParaRPr/>
          </a:p>
        </p:txBody>
      </p:sp>
      <p:sp>
        <p:nvSpPr>
          <p:cNvPr id="55" name="Google Shape;55;p13"/>
          <p:cNvSpPr txBox="1"/>
          <p:nvPr>
            <p:ph idx="1" type="subTitle"/>
          </p:nvPr>
        </p:nvSpPr>
        <p:spPr>
          <a:xfrm>
            <a:off x="311700" y="2834125"/>
            <a:ext cx="8520600" cy="1449300"/>
          </a:xfrm>
          <a:prstGeom prst="rect">
            <a:avLst/>
          </a:prstGeom>
          <a:solidFill>
            <a:schemeClr val="lt1"/>
          </a:solidFill>
        </p:spPr>
        <p:txBody>
          <a:bodyPr anchorCtr="0" anchor="t" bIns="91425" lIns="91425" spcFirstLastPara="1" rIns="91425" wrap="square" tIns="91425">
            <a:normAutofit fontScale="92500" lnSpcReduction="20000"/>
          </a:bodyPr>
          <a:lstStyle/>
          <a:p>
            <a:pPr indent="0" lvl="0" marL="0" rtl="0" algn="ctr">
              <a:spcBef>
                <a:spcPts val="0"/>
              </a:spcBef>
              <a:spcAft>
                <a:spcPts val="0"/>
              </a:spcAft>
              <a:buNone/>
            </a:pPr>
            <a:r>
              <a:rPr lang="en"/>
              <a:t>Guided Discovery Worksheet</a:t>
            </a:r>
            <a:endParaRPr/>
          </a:p>
          <a:p>
            <a:pPr indent="0" lvl="0" marL="0" rtl="0" algn="ctr">
              <a:spcBef>
                <a:spcPts val="0"/>
              </a:spcBef>
              <a:spcAft>
                <a:spcPts val="0"/>
              </a:spcAft>
              <a:buNone/>
            </a:pPr>
            <a:r>
              <a:t/>
            </a:r>
            <a:endParaRPr/>
          </a:p>
          <a:p>
            <a:pPr indent="0" lvl="0" marL="0" rtl="0" algn="ctr">
              <a:spcBef>
                <a:spcPts val="0"/>
              </a:spcBef>
              <a:spcAft>
                <a:spcPts val="0"/>
              </a:spcAft>
              <a:buNone/>
            </a:pPr>
            <a:r>
              <a:rPr i="1" lang="en"/>
              <a:t>Answer Sheet</a:t>
            </a:r>
            <a:endParaRPr i="1"/>
          </a:p>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0E0E3"/>
        </a:solidFill>
      </p:bgPr>
    </p:bg>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216925"/>
            <a:ext cx="8520600" cy="709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Underline the </a:t>
            </a:r>
            <a:r>
              <a:rPr lang="en" u="sng"/>
              <a:t>YES/NO</a:t>
            </a:r>
            <a:r>
              <a:rPr lang="en" u="sng"/>
              <a:t> question</a:t>
            </a:r>
            <a:r>
              <a:rPr lang="en"/>
              <a:t> in </a:t>
            </a:r>
            <a:r>
              <a:rPr lang="en" u="sng">
                <a:highlight>
                  <a:srgbClr val="FFF2CC"/>
                </a:highlight>
              </a:rPr>
              <a:t>yellow</a:t>
            </a:r>
            <a:r>
              <a:rPr lang="en"/>
              <a:t>.</a:t>
            </a:r>
            <a:endParaRPr/>
          </a:p>
        </p:txBody>
      </p:sp>
      <p:graphicFrame>
        <p:nvGraphicFramePr>
          <p:cNvPr id="109" name="Google Shape;109;p22"/>
          <p:cNvGraphicFramePr/>
          <p:nvPr/>
        </p:nvGraphicFramePr>
        <p:xfrm>
          <a:off x="456175" y="789625"/>
          <a:ext cx="3000000" cy="3000000"/>
        </p:xfrm>
        <a:graphic>
          <a:graphicData uri="http://schemas.openxmlformats.org/drawingml/2006/table">
            <a:tbl>
              <a:tblPr>
                <a:noFill/>
                <a:tableStyleId>{C6E9CFDB-ED79-44ED-9F01-48F09153CAEE}</a:tableStyleId>
              </a:tblPr>
              <a:tblGrid>
                <a:gridCol w="3926075"/>
                <a:gridCol w="4305575"/>
              </a:tblGrid>
              <a:tr h="320350">
                <a:tc>
                  <a:txBody>
                    <a:bodyPr/>
                    <a:lstStyle/>
                    <a:p>
                      <a:pPr indent="0" lvl="0" marL="0" rtl="0" algn="ctr">
                        <a:lnSpc>
                          <a:spcPct val="150000"/>
                        </a:lnSpc>
                        <a:spcBef>
                          <a:spcPts val="0"/>
                        </a:spcBef>
                        <a:spcAft>
                          <a:spcPts val="0"/>
                        </a:spcAft>
                        <a:buNone/>
                      </a:pPr>
                      <a:r>
                        <a:rPr b="1" i="1" lang="en" sz="1200"/>
                        <a:t>Direct Speech</a:t>
                      </a:r>
                      <a:endParaRPr b="1" i="1" sz="1200"/>
                    </a:p>
                  </a:txBody>
                  <a:tcPr marT="63500" marB="63500" marR="63500" marL="63500">
                    <a:solidFill>
                      <a:schemeClr val="lt1"/>
                    </a:solidFill>
                  </a:tcPr>
                </a:tc>
                <a:tc>
                  <a:txBody>
                    <a:bodyPr/>
                    <a:lstStyle/>
                    <a:p>
                      <a:pPr indent="0" lvl="0" marL="0" rtl="0" algn="ctr">
                        <a:lnSpc>
                          <a:spcPct val="150000"/>
                        </a:lnSpc>
                        <a:spcBef>
                          <a:spcPts val="0"/>
                        </a:spcBef>
                        <a:spcAft>
                          <a:spcPts val="0"/>
                        </a:spcAft>
                        <a:buNone/>
                      </a:pPr>
                      <a:r>
                        <a:rPr b="1" i="1" lang="en" sz="1200"/>
                        <a:t>Reported Speech</a:t>
                      </a:r>
                      <a:endParaRPr b="1" i="1" sz="1200"/>
                    </a:p>
                  </a:txBody>
                  <a:tcPr marT="63500" marB="63500" marR="63500" marL="63500">
                    <a:solidFill>
                      <a:schemeClr val="lt1"/>
                    </a:solidFill>
                  </a:tcPr>
                </a:tc>
              </a:tr>
              <a:tr h="2861550">
                <a:tc>
                  <a:txBody>
                    <a:bodyPr/>
                    <a:lstStyle/>
                    <a:p>
                      <a:pPr indent="0" lvl="0" marL="0" rtl="0" algn="l">
                        <a:lnSpc>
                          <a:spcPct val="150000"/>
                        </a:lnSpc>
                        <a:spcBef>
                          <a:spcPts val="0"/>
                        </a:spcBef>
                        <a:spcAft>
                          <a:spcPts val="0"/>
                        </a:spcAft>
                        <a:buNone/>
                      </a:pPr>
                      <a:r>
                        <a:rPr b="1" i="1" lang="en" sz="1200"/>
                        <a:t>Tina, the assistant manager, and Sam are talking in the office.</a:t>
                      </a:r>
                      <a:endParaRPr b="1" i="1" sz="1200"/>
                    </a:p>
                    <a:p>
                      <a:pPr indent="0" lvl="0" marL="0" rtl="0" algn="l">
                        <a:lnSpc>
                          <a:spcPct val="150000"/>
                        </a:lnSpc>
                        <a:spcBef>
                          <a:spcPts val="0"/>
                        </a:spcBef>
                        <a:spcAft>
                          <a:spcPts val="0"/>
                        </a:spcAft>
                        <a:buNone/>
                      </a:pPr>
                      <a:r>
                        <a:t/>
                      </a:r>
                      <a:endParaRPr b="1" sz="1200"/>
                    </a:p>
                    <a:p>
                      <a:pPr indent="-304800" lvl="0" marL="457200" rtl="0" algn="l">
                        <a:lnSpc>
                          <a:spcPct val="150000"/>
                        </a:lnSpc>
                        <a:spcBef>
                          <a:spcPts val="0"/>
                        </a:spcBef>
                        <a:spcAft>
                          <a:spcPts val="0"/>
                        </a:spcAft>
                        <a:buSzPts val="1200"/>
                        <a:buChar char="●"/>
                      </a:pPr>
                      <a:r>
                        <a:rPr b="1" lang="en" sz="1200"/>
                        <a:t>Tina asked, “Why were you late on Friday?”</a:t>
                      </a:r>
                      <a:endParaRPr b="1" sz="1200"/>
                    </a:p>
                    <a:p>
                      <a:pPr indent="-304800" lvl="0" marL="457200" rtl="0" algn="l">
                        <a:lnSpc>
                          <a:spcPct val="150000"/>
                        </a:lnSpc>
                        <a:spcBef>
                          <a:spcPts val="0"/>
                        </a:spcBef>
                        <a:spcAft>
                          <a:spcPts val="0"/>
                        </a:spcAft>
                        <a:buSzPts val="1200"/>
                        <a:buChar char="●"/>
                      </a:pPr>
                      <a:r>
                        <a:rPr b="1" lang="en" sz="1200"/>
                        <a:t>“Because my car broke down,” said Sam.</a:t>
                      </a:r>
                      <a:endParaRPr b="1" sz="1200"/>
                    </a:p>
                    <a:p>
                      <a:pPr indent="-304800" lvl="0" marL="457200" rtl="0" algn="l">
                        <a:lnSpc>
                          <a:spcPct val="150000"/>
                        </a:lnSpc>
                        <a:spcBef>
                          <a:spcPts val="0"/>
                        </a:spcBef>
                        <a:spcAft>
                          <a:spcPts val="0"/>
                        </a:spcAft>
                        <a:buSzPts val="1200"/>
                        <a:buChar char="●"/>
                      </a:pPr>
                      <a:r>
                        <a:rPr b="1" lang="en" sz="1200"/>
                        <a:t>“Really?” asked Tina, “Because the manager saw you at the beach!”</a:t>
                      </a:r>
                      <a:endParaRPr b="1" sz="1200"/>
                    </a:p>
                    <a:p>
                      <a:pPr indent="-304800" lvl="0" marL="457200" rtl="0" algn="l">
                        <a:lnSpc>
                          <a:spcPct val="150000"/>
                        </a:lnSpc>
                        <a:spcBef>
                          <a:spcPts val="0"/>
                        </a:spcBef>
                        <a:spcAft>
                          <a:spcPts val="0"/>
                        </a:spcAft>
                        <a:buSzPts val="1200"/>
                        <a:buChar char="●"/>
                      </a:pPr>
                      <a:r>
                        <a:rPr b="1" lang="en" sz="1200"/>
                        <a:t>“Uh oh,” said Sam, “What should I do?”</a:t>
                      </a:r>
                      <a:endParaRPr b="1" sz="1200"/>
                    </a:p>
                    <a:p>
                      <a:pPr indent="-304800" lvl="0" marL="457200" rtl="0" algn="l">
                        <a:lnSpc>
                          <a:spcPct val="150000"/>
                        </a:lnSpc>
                        <a:spcBef>
                          <a:spcPts val="0"/>
                        </a:spcBef>
                        <a:spcAft>
                          <a:spcPts val="0"/>
                        </a:spcAft>
                        <a:buSzPts val="1200"/>
                        <a:buChar char="●"/>
                      </a:pPr>
                      <a:r>
                        <a:rPr b="1" lang="en" sz="1200"/>
                        <a:t>“Nothing,” said Tina, “I am going to fire you. You don’t work here anymore.”</a:t>
                      </a:r>
                      <a:endParaRPr b="1" sz="1200"/>
                    </a:p>
                    <a:p>
                      <a:pPr indent="-304800" lvl="0" marL="457200" rtl="0" algn="l">
                        <a:lnSpc>
                          <a:spcPct val="150000"/>
                        </a:lnSpc>
                        <a:spcBef>
                          <a:spcPts val="0"/>
                        </a:spcBef>
                        <a:spcAft>
                          <a:spcPts val="0"/>
                        </a:spcAft>
                        <a:buSzPts val="1200"/>
                        <a:buChar char="●"/>
                      </a:pPr>
                      <a:r>
                        <a:rPr b="1" lang="en" sz="1200"/>
                        <a:t>“You can’t fire me! I quit!” said Sam.</a:t>
                      </a:r>
                      <a:endParaRPr b="1" sz="1200"/>
                    </a:p>
                    <a:p>
                      <a:pPr indent="-304800" lvl="0" marL="457200" rtl="0" algn="l">
                        <a:lnSpc>
                          <a:spcPct val="150000"/>
                        </a:lnSpc>
                        <a:spcBef>
                          <a:spcPts val="0"/>
                        </a:spcBef>
                        <a:spcAft>
                          <a:spcPts val="0"/>
                        </a:spcAft>
                        <a:buSzPts val="1200"/>
                        <a:buChar char="●"/>
                      </a:pPr>
                      <a:r>
                        <a:rPr b="1" lang="en" sz="1200"/>
                        <a:t>“</a:t>
                      </a:r>
                      <a:r>
                        <a:rPr b="1" lang="en" sz="1200">
                          <a:highlight>
                            <a:srgbClr val="FFF2CC"/>
                          </a:highlight>
                        </a:rPr>
                        <a:t>Are you serious?</a:t>
                      </a:r>
                      <a:r>
                        <a:rPr b="1" lang="en" sz="1200"/>
                        <a:t>” asked Tina.</a:t>
                      </a:r>
                      <a:endParaRPr b="1" sz="1200"/>
                    </a:p>
                    <a:p>
                      <a:pPr indent="-304800" lvl="0" marL="457200" rtl="0" algn="l">
                        <a:lnSpc>
                          <a:spcPct val="150000"/>
                        </a:lnSpc>
                        <a:spcBef>
                          <a:spcPts val="0"/>
                        </a:spcBef>
                        <a:spcAft>
                          <a:spcPts val="0"/>
                        </a:spcAft>
                        <a:buSzPts val="1200"/>
                        <a:buChar char="●"/>
                      </a:pPr>
                      <a:r>
                        <a:rPr b="1" lang="en" sz="1200"/>
                        <a:t>“Yes!” he said.</a:t>
                      </a:r>
                      <a:endParaRPr b="1" sz="1200"/>
                    </a:p>
                  </a:txBody>
                  <a:tcPr marT="63500" marB="63500" marR="63500" marL="63500">
                    <a:solidFill>
                      <a:schemeClr val="lt1"/>
                    </a:solidFill>
                  </a:tcPr>
                </a:tc>
                <a:tc>
                  <a:txBody>
                    <a:bodyPr/>
                    <a:lstStyle/>
                    <a:p>
                      <a:pPr indent="0" lvl="0" marL="0" rtl="0" algn="l">
                        <a:lnSpc>
                          <a:spcPct val="150000"/>
                        </a:lnSpc>
                        <a:spcBef>
                          <a:spcPts val="0"/>
                        </a:spcBef>
                        <a:spcAft>
                          <a:spcPts val="0"/>
                        </a:spcAft>
                        <a:buNone/>
                      </a:pPr>
                      <a:r>
                        <a:rPr b="1" i="1" lang="en" sz="1200"/>
                        <a:t>Anika heard Tina and Sam talking in the office, so she is telling her coworker about it.</a:t>
                      </a:r>
                      <a:endParaRPr b="1" sz="1200"/>
                    </a:p>
                    <a:p>
                      <a:pPr indent="0" lvl="0" marL="0" rtl="0" algn="l">
                        <a:lnSpc>
                          <a:spcPct val="150000"/>
                        </a:lnSpc>
                        <a:spcBef>
                          <a:spcPts val="0"/>
                        </a:spcBef>
                        <a:spcAft>
                          <a:spcPts val="0"/>
                        </a:spcAft>
                        <a:buNone/>
                      </a:pPr>
                      <a:r>
                        <a:t/>
                      </a:r>
                      <a:endParaRPr b="1" sz="1200"/>
                    </a:p>
                    <a:p>
                      <a:pPr indent="0" lvl="0" marL="0" rtl="0" algn="l">
                        <a:lnSpc>
                          <a:spcPct val="150000"/>
                        </a:lnSpc>
                        <a:spcBef>
                          <a:spcPts val="0"/>
                        </a:spcBef>
                        <a:spcAft>
                          <a:spcPts val="0"/>
                        </a:spcAft>
                        <a:buNone/>
                      </a:pPr>
                      <a:r>
                        <a:rPr b="1" lang="en" sz="1200"/>
                        <a:t>First, Tina asked why Sam was late on Friday. He said because his car broke down. However, Tina said the manager had seen him at the beach. Sam asked what he should do, and Tina said nothing because she was going to fire him, and he didn’t work here anymore. Sam said that she couldn’t fire him, and he quit! Tina asked him </a:t>
                      </a:r>
                      <a:r>
                        <a:rPr b="1" lang="en" sz="1200">
                          <a:highlight>
                            <a:srgbClr val="FFF2CC"/>
                          </a:highlight>
                        </a:rPr>
                        <a:t>if he was serious</a:t>
                      </a:r>
                      <a:r>
                        <a:rPr b="1" lang="en" sz="1200"/>
                        <a:t>, and he said yes!</a:t>
                      </a:r>
                      <a:endParaRPr b="1" sz="1200"/>
                    </a:p>
                  </a:txBody>
                  <a:tcPr marT="63500" marB="63500" marR="63500" marL="63500">
                    <a:solidFill>
                      <a:schemeClr val="lt1"/>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0E0E3"/>
        </a:solidFill>
      </p:bgPr>
    </p:bg>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en"/>
              <a:t>Underline the </a:t>
            </a:r>
            <a:r>
              <a:rPr lang="en" u="sng"/>
              <a:t>YES/NO question</a:t>
            </a:r>
            <a:r>
              <a:rPr lang="en"/>
              <a:t> in </a:t>
            </a:r>
            <a:r>
              <a:rPr lang="en" u="sng">
                <a:highlight>
                  <a:srgbClr val="FFF2CC"/>
                </a:highlight>
              </a:rPr>
              <a:t>yellow</a:t>
            </a:r>
            <a:r>
              <a:rPr lang="en"/>
              <a:t>.</a:t>
            </a:r>
            <a:endParaRPr/>
          </a:p>
          <a:p>
            <a:pPr indent="0" lvl="0" marL="0" rtl="0" algn="l">
              <a:spcBef>
                <a:spcPts val="0"/>
              </a:spcBef>
              <a:spcAft>
                <a:spcPts val="0"/>
              </a:spcAft>
              <a:buNone/>
            </a:pPr>
            <a:r>
              <a:t/>
            </a:r>
            <a:endParaRPr/>
          </a:p>
        </p:txBody>
      </p:sp>
      <p:sp>
        <p:nvSpPr>
          <p:cNvPr id="115" name="Google Shape;115;p23"/>
          <p:cNvSpPr txBox="1"/>
          <p:nvPr>
            <p:ph idx="1" type="body"/>
          </p:nvPr>
        </p:nvSpPr>
        <p:spPr>
          <a:xfrm>
            <a:off x="311700" y="1152475"/>
            <a:ext cx="8520600" cy="3416400"/>
          </a:xfrm>
          <a:prstGeom prst="rect">
            <a:avLst/>
          </a:prstGeom>
          <a:solidFill>
            <a:schemeClr val="lt1"/>
          </a:solidFill>
        </p:spPr>
        <p:txBody>
          <a:bodyPr anchorCtr="0" anchor="t" bIns="91425" lIns="91425" spcFirstLastPara="1" rIns="91425" wrap="square" tIns="91425">
            <a:normAutofit/>
          </a:bodyPr>
          <a:lstStyle/>
          <a:p>
            <a:pPr indent="0" lvl="0" marL="0" rtl="0" algn="l">
              <a:lnSpc>
                <a:spcPct val="150000"/>
              </a:lnSpc>
              <a:spcBef>
                <a:spcPts val="0"/>
              </a:spcBef>
              <a:spcAft>
                <a:spcPts val="0"/>
              </a:spcAft>
              <a:buNone/>
            </a:pPr>
            <a:r>
              <a:rPr lang="en" sz="1600">
                <a:solidFill>
                  <a:schemeClr val="dk1"/>
                </a:solidFill>
              </a:rPr>
              <a:t>5. Underline the</a:t>
            </a:r>
            <a:r>
              <a:rPr b="1" lang="en" sz="1600">
                <a:solidFill>
                  <a:schemeClr val="dk1"/>
                </a:solidFill>
              </a:rPr>
              <a:t> one YES/NO </a:t>
            </a:r>
            <a:r>
              <a:rPr b="1" lang="en" sz="1600" u="sng">
                <a:solidFill>
                  <a:schemeClr val="dk1"/>
                </a:solidFill>
              </a:rPr>
              <a:t>question</a:t>
            </a:r>
            <a:r>
              <a:rPr lang="en" sz="1600">
                <a:solidFill>
                  <a:schemeClr val="dk1"/>
                </a:solidFill>
              </a:rPr>
              <a:t> in the </a:t>
            </a:r>
            <a:r>
              <a:rPr b="1" lang="en" sz="1600">
                <a:solidFill>
                  <a:schemeClr val="dk1"/>
                </a:solidFill>
              </a:rPr>
              <a:t>direct speech </a:t>
            </a:r>
            <a:r>
              <a:rPr lang="en" sz="1600">
                <a:solidFill>
                  <a:schemeClr val="dk1"/>
                </a:solidFill>
              </a:rPr>
              <a:t>above. USE YELLOW.</a:t>
            </a:r>
            <a:endParaRPr sz="1600">
              <a:solidFill>
                <a:schemeClr val="dk1"/>
              </a:solidFill>
            </a:endParaRPr>
          </a:p>
          <a:p>
            <a:pPr indent="-330200" lvl="1" marL="914400" rtl="0" algn="l">
              <a:lnSpc>
                <a:spcPct val="150000"/>
              </a:lnSpc>
              <a:spcBef>
                <a:spcPts val="0"/>
              </a:spcBef>
              <a:spcAft>
                <a:spcPts val="0"/>
              </a:spcAft>
              <a:buClr>
                <a:schemeClr val="dk1"/>
              </a:buClr>
              <a:buSzPts val="1600"/>
              <a:buAutoNum type="alphaLcPeriod"/>
            </a:pPr>
            <a:r>
              <a:rPr lang="en" sz="1600">
                <a:solidFill>
                  <a:schemeClr val="dk1"/>
                </a:solidFill>
              </a:rPr>
              <a:t>Find the</a:t>
            </a:r>
            <a:r>
              <a:rPr b="1" lang="en" sz="1600">
                <a:solidFill>
                  <a:schemeClr val="dk1"/>
                </a:solidFill>
              </a:rPr>
              <a:t> same YES/NO </a:t>
            </a:r>
            <a:r>
              <a:rPr b="1" lang="en" sz="1600" u="sng">
                <a:solidFill>
                  <a:schemeClr val="dk1"/>
                </a:solidFill>
              </a:rPr>
              <a:t>question</a:t>
            </a:r>
            <a:r>
              <a:rPr b="1" lang="en" sz="1600">
                <a:solidFill>
                  <a:schemeClr val="dk1"/>
                </a:solidFill>
              </a:rPr>
              <a:t> </a:t>
            </a:r>
            <a:r>
              <a:rPr lang="en" sz="1600">
                <a:solidFill>
                  <a:schemeClr val="dk1"/>
                </a:solidFill>
              </a:rPr>
              <a:t>in the </a:t>
            </a:r>
            <a:r>
              <a:rPr b="1" lang="en" sz="1600">
                <a:solidFill>
                  <a:schemeClr val="dk1"/>
                </a:solidFill>
              </a:rPr>
              <a:t>reported speech</a:t>
            </a:r>
            <a:r>
              <a:rPr lang="en" sz="1600">
                <a:solidFill>
                  <a:schemeClr val="dk1"/>
                </a:solidFill>
              </a:rPr>
              <a:t> and underline it. USE YELLOW.</a:t>
            </a:r>
            <a:endParaRPr sz="1600">
              <a:solidFill>
                <a:schemeClr val="dk1"/>
              </a:solidFill>
            </a:endParaRPr>
          </a:p>
          <a:p>
            <a:pPr indent="-330200" lvl="1" marL="914400" rtl="0" algn="l">
              <a:lnSpc>
                <a:spcPct val="150000"/>
              </a:lnSpc>
              <a:spcBef>
                <a:spcPts val="0"/>
              </a:spcBef>
              <a:spcAft>
                <a:spcPts val="0"/>
              </a:spcAft>
              <a:buClr>
                <a:schemeClr val="dk1"/>
              </a:buClr>
              <a:buSzPts val="1600"/>
              <a:buAutoNum type="alphaLcPeriod"/>
            </a:pPr>
            <a:r>
              <a:rPr lang="en" sz="1600">
                <a:solidFill>
                  <a:schemeClr val="dk1"/>
                </a:solidFill>
              </a:rPr>
              <a:t>Write the word order of the </a:t>
            </a:r>
            <a:r>
              <a:rPr b="1" lang="en" sz="1600">
                <a:solidFill>
                  <a:schemeClr val="dk1"/>
                </a:solidFill>
              </a:rPr>
              <a:t>first question</a:t>
            </a:r>
            <a:r>
              <a:rPr lang="en" sz="1600">
                <a:solidFill>
                  <a:schemeClr val="dk1"/>
                </a:solidFill>
              </a:rPr>
              <a:t> in the </a:t>
            </a:r>
            <a:r>
              <a:rPr b="1" lang="en" sz="1600">
                <a:solidFill>
                  <a:schemeClr val="dk1"/>
                </a:solidFill>
              </a:rPr>
              <a:t>direct speech</a:t>
            </a:r>
            <a:r>
              <a:rPr lang="en" sz="1600">
                <a:solidFill>
                  <a:schemeClr val="dk1"/>
                </a:solidFill>
              </a:rPr>
              <a:t> and in the </a:t>
            </a:r>
            <a:r>
              <a:rPr b="1" lang="en" sz="1600">
                <a:solidFill>
                  <a:schemeClr val="dk1"/>
                </a:solidFill>
              </a:rPr>
              <a:t>reported speech</a:t>
            </a:r>
            <a:r>
              <a:rPr lang="en" sz="1600">
                <a:solidFill>
                  <a:schemeClr val="dk1"/>
                </a:solidFill>
              </a:rPr>
              <a:t>.</a:t>
            </a:r>
            <a:endParaRPr i="1" sz="1600">
              <a:solidFill>
                <a:schemeClr val="dk1"/>
              </a:solidFill>
            </a:endParaRPr>
          </a:p>
          <a:p>
            <a:pPr indent="-330200" lvl="2" marL="1371600" rtl="0" algn="l">
              <a:lnSpc>
                <a:spcPct val="100000"/>
              </a:lnSpc>
              <a:spcBef>
                <a:spcPts val="0"/>
              </a:spcBef>
              <a:spcAft>
                <a:spcPts val="0"/>
              </a:spcAft>
              <a:buClr>
                <a:schemeClr val="dk1"/>
              </a:buClr>
              <a:buSzPts val="1600"/>
              <a:buAutoNum type="romanLcPeriod"/>
            </a:pPr>
            <a:r>
              <a:rPr b="1" lang="en" sz="1600">
                <a:solidFill>
                  <a:schemeClr val="dk1"/>
                </a:solidFill>
              </a:rPr>
              <a:t>Auxiliary + subject + verb in base form?</a:t>
            </a:r>
            <a:endParaRPr sz="1600">
              <a:solidFill>
                <a:schemeClr val="dk1"/>
              </a:solidFill>
            </a:endParaRPr>
          </a:p>
          <a:p>
            <a:pPr indent="-330200" lvl="2" marL="1371600" rtl="0" algn="l">
              <a:lnSpc>
                <a:spcPct val="100000"/>
              </a:lnSpc>
              <a:spcBef>
                <a:spcPts val="0"/>
              </a:spcBef>
              <a:spcAft>
                <a:spcPts val="0"/>
              </a:spcAft>
              <a:buClr>
                <a:schemeClr val="dk1"/>
              </a:buClr>
              <a:buSzPts val="1600"/>
              <a:buAutoNum type="romanLcPeriod"/>
            </a:pPr>
            <a:r>
              <a:rPr b="1" lang="en" sz="1600">
                <a:solidFill>
                  <a:schemeClr val="dk1"/>
                </a:solidFill>
              </a:rPr>
              <a:t>WHETHER/IF + subject + verb in past.</a:t>
            </a:r>
            <a:endParaRPr sz="16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0E0E3"/>
        </a:solidFill>
      </p:bgPr>
    </p:bg>
    <p:spTree>
      <p:nvGrpSpPr>
        <p:cNvPr id="119" name="Shape 119"/>
        <p:cNvGrpSpPr/>
        <p:nvPr/>
      </p:nvGrpSpPr>
      <p:grpSpPr>
        <a:xfrm>
          <a:off x="0" y="0"/>
          <a:ext cx="0" cy="0"/>
          <a:chOff x="0" y="0"/>
          <a:chExt cx="0" cy="0"/>
        </a:xfrm>
      </p:grpSpPr>
      <p:sp>
        <p:nvSpPr>
          <p:cNvPr id="120" name="Google Shape;120;p2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50000"/>
              </a:lnSpc>
              <a:spcBef>
                <a:spcPts val="0"/>
              </a:spcBef>
              <a:spcAft>
                <a:spcPts val="0"/>
              </a:spcAft>
              <a:buNone/>
            </a:pPr>
            <a:r>
              <a:rPr lang="en" sz="2500"/>
              <a:t>So what did you learn about pronouns in reported speech?</a:t>
            </a:r>
            <a:endParaRPr sz="2500"/>
          </a:p>
        </p:txBody>
      </p:sp>
      <p:graphicFrame>
        <p:nvGraphicFramePr>
          <p:cNvPr id="121" name="Google Shape;121;p24"/>
          <p:cNvGraphicFramePr/>
          <p:nvPr/>
        </p:nvGraphicFramePr>
        <p:xfrm>
          <a:off x="1143000" y="1428300"/>
          <a:ext cx="3000000" cy="3000000"/>
        </p:xfrm>
        <a:graphic>
          <a:graphicData uri="http://schemas.openxmlformats.org/drawingml/2006/table">
            <a:tbl>
              <a:tblPr>
                <a:noFill/>
                <a:tableStyleId>{C6E9CFDB-ED79-44ED-9F01-48F09153CAEE}</a:tableStyleId>
              </a:tblPr>
              <a:tblGrid>
                <a:gridCol w="3429000"/>
                <a:gridCol w="3429000"/>
              </a:tblGrid>
              <a:tr h="12700">
                <a:tc>
                  <a:txBody>
                    <a:bodyPr/>
                    <a:lstStyle/>
                    <a:p>
                      <a:pPr indent="0" lvl="0" marL="0" rtl="0" algn="ctr">
                        <a:spcBef>
                          <a:spcPts val="0"/>
                        </a:spcBef>
                        <a:spcAft>
                          <a:spcPts val="0"/>
                        </a:spcAft>
                        <a:buNone/>
                      </a:pPr>
                      <a:r>
                        <a:rPr b="1" lang="en" sz="2000"/>
                        <a:t>DIRECT SPEECH</a:t>
                      </a:r>
                      <a:endParaRPr b="1" sz="2000"/>
                    </a:p>
                  </a:txBody>
                  <a:tcPr marT="63500" marB="63500" marR="63500" marL="63500">
                    <a:solidFill>
                      <a:schemeClr val="lt1"/>
                    </a:solidFill>
                  </a:tcPr>
                </a:tc>
                <a:tc>
                  <a:txBody>
                    <a:bodyPr/>
                    <a:lstStyle/>
                    <a:p>
                      <a:pPr indent="0" lvl="0" marL="0" rtl="0" algn="ctr">
                        <a:spcBef>
                          <a:spcPts val="0"/>
                        </a:spcBef>
                        <a:spcAft>
                          <a:spcPts val="0"/>
                        </a:spcAft>
                        <a:buNone/>
                      </a:pPr>
                      <a:r>
                        <a:rPr b="1" lang="en" sz="2000"/>
                        <a:t>REPORTED SPEECH</a:t>
                      </a:r>
                      <a:endParaRPr b="1" sz="2000"/>
                    </a:p>
                  </a:txBody>
                  <a:tcPr marT="63500" marB="63500" marR="63500" marL="63500">
                    <a:solidFill>
                      <a:schemeClr val="lt1"/>
                    </a:solidFill>
                  </a:tcPr>
                </a:tc>
              </a:tr>
              <a:tr h="12700">
                <a:tc>
                  <a:txBody>
                    <a:bodyPr/>
                    <a:lstStyle/>
                    <a:p>
                      <a:pPr indent="0" lvl="0" marL="0" rtl="0" algn="l">
                        <a:spcBef>
                          <a:spcPts val="0"/>
                        </a:spcBef>
                        <a:spcAft>
                          <a:spcPts val="0"/>
                        </a:spcAft>
                        <a:buNone/>
                      </a:pPr>
                      <a:r>
                        <a:rPr b="1" lang="en" sz="2000"/>
                        <a:t>I, you, my, mine, your, yours</a:t>
                      </a:r>
                      <a:endParaRPr b="1" sz="2000"/>
                    </a:p>
                  </a:txBody>
                  <a:tcPr marT="63500" marB="63500" marR="63500" marL="63500">
                    <a:solidFill>
                      <a:schemeClr val="lt1"/>
                    </a:solidFill>
                  </a:tcPr>
                </a:tc>
                <a:tc>
                  <a:txBody>
                    <a:bodyPr/>
                    <a:lstStyle/>
                    <a:p>
                      <a:pPr indent="0" lvl="0" marL="0" rtl="0" algn="l">
                        <a:spcBef>
                          <a:spcPts val="0"/>
                        </a:spcBef>
                        <a:spcAft>
                          <a:spcPts val="0"/>
                        </a:spcAft>
                        <a:buClr>
                          <a:schemeClr val="dk1"/>
                        </a:buClr>
                        <a:buSzPts val="1100"/>
                        <a:buFont typeface="Arial"/>
                        <a:buNone/>
                      </a:pPr>
                      <a:r>
                        <a:rPr b="1" lang="en" sz="2000" u="sng">
                          <a:solidFill>
                            <a:schemeClr val="dk1"/>
                          </a:solidFill>
                        </a:rPr>
                        <a:t>He, she, it, his, him, her, hers, its</a:t>
                      </a:r>
                      <a:endParaRPr b="1" sz="2000" u="sng">
                        <a:solidFill>
                          <a:schemeClr val="dk1"/>
                        </a:solidFill>
                      </a:endParaRPr>
                    </a:p>
                    <a:p>
                      <a:pPr indent="0" lvl="0" marL="0" rtl="0" algn="l">
                        <a:spcBef>
                          <a:spcPts val="0"/>
                        </a:spcBef>
                        <a:spcAft>
                          <a:spcPts val="0"/>
                        </a:spcAft>
                        <a:buNone/>
                      </a:pPr>
                      <a:r>
                        <a:t/>
                      </a:r>
                      <a:endParaRPr b="1" sz="2000"/>
                    </a:p>
                  </a:txBody>
                  <a:tcPr marT="63500" marB="63500" marR="63500" marL="63500">
                    <a:solidFill>
                      <a:schemeClr val="lt1"/>
                    </a:solidFill>
                  </a:tcPr>
                </a:tc>
              </a:tr>
              <a:tr h="12700">
                <a:tc>
                  <a:txBody>
                    <a:bodyPr/>
                    <a:lstStyle/>
                    <a:p>
                      <a:pPr indent="0" lvl="0" marL="0" rtl="0" algn="l">
                        <a:spcBef>
                          <a:spcPts val="0"/>
                        </a:spcBef>
                        <a:spcAft>
                          <a:spcPts val="0"/>
                        </a:spcAft>
                        <a:buNone/>
                      </a:pPr>
                      <a:r>
                        <a:rPr b="1" lang="en" sz="2000"/>
                        <a:t>He, she, it, his, him, her, hers, its, </a:t>
                      </a:r>
                      <a:r>
                        <a:rPr b="1" lang="en" sz="2000">
                          <a:solidFill>
                            <a:schemeClr val="dk1"/>
                          </a:solidFill>
                        </a:rPr>
                        <a:t>they, them, their, theirs</a:t>
                      </a:r>
                      <a:endParaRPr b="1" sz="2000"/>
                    </a:p>
                  </a:txBody>
                  <a:tcPr marT="63500" marB="63500" marR="63500" marL="63500">
                    <a:lnB cap="flat" cmpd="sng" w="12700">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rPr b="1" i="1" lang="en" sz="2000"/>
                        <a:t>NO CHANGE</a:t>
                      </a:r>
                      <a:endParaRPr b="1" i="1" sz="2000"/>
                    </a:p>
                  </a:txBody>
                  <a:tcPr marT="63500" marB="63500" marR="63500" marL="63500">
                    <a:solidFill>
                      <a:schemeClr val="lt1"/>
                    </a:solidFill>
                  </a:tcPr>
                </a:tc>
              </a:tr>
              <a:tr h="12700">
                <a:tc>
                  <a:txBody>
                    <a:bodyPr/>
                    <a:lstStyle/>
                    <a:p>
                      <a:pPr indent="0" lvl="0" marL="0" rtl="0" algn="l">
                        <a:spcBef>
                          <a:spcPts val="0"/>
                        </a:spcBef>
                        <a:spcAft>
                          <a:spcPts val="0"/>
                        </a:spcAft>
                        <a:buNone/>
                      </a:pPr>
                      <a:r>
                        <a:rPr b="1" lang="en" sz="2000"/>
                        <a:t>We, us, our, ours</a:t>
                      </a:r>
                      <a:endParaRPr b="1" sz="2000"/>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rtl="0" algn="l">
                        <a:spcBef>
                          <a:spcPts val="0"/>
                        </a:spcBef>
                        <a:spcAft>
                          <a:spcPts val="0"/>
                        </a:spcAft>
                        <a:buClr>
                          <a:schemeClr val="dk1"/>
                        </a:buClr>
                        <a:buSzPts val="1100"/>
                        <a:buFont typeface="Arial"/>
                        <a:buNone/>
                      </a:pPr>
                      <a:r>
                        <a:rPr b="1" lang="en" sz="2000">
                          <a:solidFill>
                            <a:schemeClr val="dk1"/>
                          </a:solidFill>
                        </a:rPr>
                        <a:t>they, them, their, theirs</a:t>
                      </a:r>
                      <a:endParaRPr b="1" i="1" sz="2000"/>
                    </a:p>
                  </a:txBody>
                  <a:tcPr marT="63500" marB="63500" marR="63500" marL="63500">
                    <a:lnL cap="flat" cmpd="sng" w="12700">
                      <a:solidFill>
                        <a:srgbClr val="000000"/>
                      </a:solidFill>
                      <a:prstDash val="solid"/>
                      <a:round/>
                      <a:headEnd len="sm" w="sm" type="none"/>
                      <a:tailEnd len="sm" w="sm" type="none"/>
                    </a:lnL>
                    <a:solidFill>
                      <a:schemeClr val="lt1"/>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0E0E3"/>
        </a:solidFill>
      </p:bgPr>
    </p:bg>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50000"/>
              </a:lnSpc>
              <a:spcBef>
                <a:spcPts val="0"/>
              </a:spcBef>
              <a:spcAft>
                <a:spcPts val="0"/>
              </a:spcAft>
              <a:buNone/>
            </a:pPr>
            <a:r>
              <a:rPr lang="en" sz="2500"/>
              <a:t>What did you learn about verbs in reported speech?</a:t>
            </a:r>
            <a:endParaRPr sz="2500"/>
          </a:p>
        </p:txBody>
      </p:sp>
      <p:graphicFrame>
        <p:nvGraphicFramePr>
          <p:cNvPr id="127" name="Google Shape;127;p25"/>
          <p:cNvGraphicFramePr/>
          <p:nvPr/>
        </p:nvGraphicFramePr>
        <p:xfrm>
          <a:off x="1143000" y="1413150"/>
          <a:ext cx="3000000" cy="3000000"/>
        </p:xfrm>
        <a:graphic>
          <a:graphicData uri="http://schemas.openxmlformats.org/drawingml/2006/table">
            <a:tbl>
              <a:tblPr>
                <a:noFill/>
                <a:tableStyleId>{C6E9CFDB-ED79-44ED-9F01-48F09153CAEE}</a:tableStyleId>
              </a:tblPr>
              <a:tblGrid>
                <a:gridCol w="3429000"/>
                <a:gridCol w="3429000"/>
              </a:tblGrid>
              <a:tr h="12700">
                <a:tc>
                  <a:txBody>
                    <a:bodyPr/>
                    <a:lstStyle/>
                    <a:p>
                      <a:pPr indent="0" lvl="0" marL="0" rtl="0" algn="ctr">
                        <a:spcBef>
                          <a:spcPts val="0"/>
                        </a:spcBef>
                        <a:spcAft>
                          <a:spcPts val="0"/>
                        </a:spcAft>
                        <a:buNone/>
                      </a:pPr>
                      <a:r>
                        <a:rPr b="1" lang="en" sz="2000"/>
                        <a:t>DIRECT SPEECH</a:t>
                      </a:r>
                      <a:endParaRPr b="1" sz="2000"/>
                    </a:p>
                  </a:txBody>
                  <a:tcPr marT="63500" marB="63500" marR="63500" marL="63500">
                    <a:solidFill>
                      <a:schemeClr val="lt1"/>
                    </a:solidFill>
                  </a:tcPr>
                </a:tc>
                <a:tc>
                  <a:txBody>
                    <a:bodyPr/>
                    <a:lstStyle/>
                    <a:p>
                      <a:pPr indent="0" lvl="0" marL="0" rtl="0" algn="ctr">
                        <a:spcBef>
                          <a:spcPts val="0"/>
                        </a:spcBef>
                        <a:spcAft>
                          <a:spcPts val="0"/>
                        </a:spcAft>
                        <a:buNone/>
                      </a:pPr>
                      <a:r>
                        <a:rPr b="1" lang="en" sz="2000"/>
                        <a:t>REPORTED SPEECH</a:t>
                      </a:r>
                      <a:endParaRPr b="1" sz="2000"/>
                    </a:p>
                  </a:txBody>
                  <a:tcPr marT="63500" marB="63500" marR="63500" marL="63500">
                    <a:solidFill>
                      <a:schemeClr val="lt1"/>
                    </a:solidFill>
                  </a:tcPr>
                </a:tc>
              </a:tr>
              <a:tr h="12700">
                <a:tc>
                  <a:txBody>
                    <a:bodyPr/>
                    <a:lstStyle/>
                    <a:p>
                      <a:pPr indent="0" lvl="0" marL="0" rtl="0" algn="l">
                        <a:spcBef>
                          <a:spcPts val="0"/>
                        </a:spcBef>
                        <a:spcAft>
                          <a:spcPts val="0"/>
                        </a:spcAft>
                        <a:buNone/>
                      </a:pPr>
                      <a:r>
                        <a:rPr b="1" lang="en" sz="2000"/>
                        <a:t>Present simple</a:t>
                      </a:r>
                      <a:endParaRPr b="1" sz="2000"/>
                    </a:p>
                  </a:txBody>
                  <a:tcPr marT="63500" marB="63500" marR="63500" marL="63500">
                    <a:solidFill>
                      <a:schemeClr val="lt1"/>
                    </a:solidFill>
                  </a:tcPr>
                </a:tc>
                <a:tc>
                  <a:txBody>
                    <a:bodyPr/>
                    <a:lstStyle/>
                    <a:p>
                      <a:pPr indent="0" lvl="0" marL="0" rtl="0" algn="l">
                        <a:spcBef>
                          <a:spcPts val="0"/>
                        </a:spcBef>
                        <a:spcAft>
                          <a:spcPts val="0"/>
                        </a:spcAft>
                        <a:buNone/>
                      </a:pPr>
                      <a:r>
                        <a:rPr b="1" lang="en" sz="2000" u="sng"/>
                        <a:t>Past simple</a:t>
                      </a:r>
                      <a:endParaRPr b="1" sz="2000" u="sng"/>
                    </a:p>
                  </a:txBody>
                  <a:tcPr marT="63500" marB="63500" marR="63500" marL="63500">
                    <a:solidFill>
                      <a:schemeClr val="lt1"/>
                    </a:solidFill>
                  </a:tcPr>
                </a:tc>
              </a:tr>
              <a:tr h="12700">
                <a:tc>
                  <a:txBody>
                    <a:bodyPr/>
                    <a:lstStyle/>
                    <a:p>
                      <a:pPr indent="0" lvl="0" marL="0" rtl="0" algn="l">
                        <a:spcBef>
                          <a:spcPts val="0"/>
                        </a:spcBef>
                        <a:spcAft>
                          <a:spcPts val="0"/>
                        </a:spcAft>
                        <a:buNone/>
                      </a:pPr>
                      <a:r>
                        <a:rPr b="1" lang="en" sz="2000"/>
                        <a:t>Past simple</a:t>
                      </a:r>
                      <a:endParaRPr b="1" sz="2000"/>
                    </a:p>
                  </a:txBody>
                  <a:tcPr marT="63500" marB="63500" marR="63500" marL="63500">
                    <a:solidFill>
                      <a:schemeClr val="lt1"/>
                    </a:solidFill>
                  </a:tcPr>
                </a:tc>
                <a:tc>
                  <a:txBody>
                    <a:bodyPr/>
                    <a:lstStyle/>
                    <a:p>
                      <a:pPr indent="0" lvl="0" marL="0" rtl="0" algn="l">
                        <a:spcBef>
                          <a:spcPts val="0"/>
                        </a:spcBef>
                        <a:spcAft>
                          <a:spcPts val="0"/>
                        </a:spcAft>
                        <a:buNone/>
                      </a:pPr>
                      <a:r>
                        <a:rPr b="1" lang="en" sz="2000" u="sng">
                          <a:solidFill>
                            <a:schemeClr val="dk1"/>
                          </a:solidFill>
                        </a:rPr>
                        <a:t>Past simple</a:t>
                      </a:r>
                      <a:r>
                        <a:rPr b="1" lang="en" sz="2000" u="sng"/>
                        <a:t>, </a:t>
                      </a:r>
                      <a:r>
                        <a:rPr b="1" lang="en" sz="2000" u="sng">
                          <a:solidFill>
                            <a:schemeClr val="dk1"/>
                          </a:solidFill>
                        </a:rPr>
                        <a:t>Past perfect</a:t>
                      </a:r>
                      <a:endParaRPr b="1" sz="2000" u="sng"/>
                    </a:p>
                  </a:txBody>
                  <a:tcPr marT="63500" marB="63500" marR="63500" marL="63500">
                    <a:solidFill>
                      <a:schemeClr val="lt1"/>
                    </a:solidFill>
                  </a:tcPr>
                </a:tc>
              </a:tr>
              <a:tr h="12700">
                <a:tc>
                  <a:txBody>
                    <a:bodyPr/>
                    <a:lstStyle/>
                    <a:p>
                      <a:pPr indent="0" lvl="0" marL="0" rtl="0" algn="l">
                        <a:spcBef>
                          <a:spcPts val="0"/>
                        </a:spcBef>
                        <a:spcAft>
                          <a:spcPts val="0"/>
                        </a:spcAft>
                        <a:buNone/>
                      </a:pPr>
                      <a:r>
                        <a:rPr b="1" lang="en" sz="2000"/>
                        <a:t>Present perfect</a:t>
                      </a:r>
                      <a:endParaRPr b="1" sz="2000"/>
                    </a:p>
                  </a:txBody>
                  <a:tcPr marT="63500" marB="63500" marR="63500" marL="63500">
                    <a:solidFill>
                      <a:schemeClr val="lt1"/>
                    </a:solidFill>
                  </a:tcPr>
                </a:tc>
                <a:tc>
                  <a:txBody>
                    <a:bodyPr/>
                    <a:lstStyle/>
                    <a:p>
                      <a:pPr indent="0" lvl="0" marL="0" rtl="0" algn="l">
                        <a:spcBef>
                          <a:spcPts val="0"/>
                        </a:spcBef>
                        <a:spcAft>
                          <a:spcPts val="0"/>
                        </a:spcAft>
                        <a:buNone/>
                      </a:pPr>
                      <a:r>
                        <a:rPr b="1" lang="en" sz="2000"/>
                        <a:t>Past perfect</a:t>
                      </a:r>
                      <a:endParaRPr b="1" sz="2000"/>
                    </a:p>
                  </a:txBody>
                  <a:tcPr marT="63500" marB="63500" marR="63500" marL="63500">
                    <a:solidFill>
                      <a:schemeClr val="lt1"/>
                    </a:solidFill>
                  </a:tcPr>
                </a:tc>
              </a:tr>
              <a:tr h="12700">
                <a:tc>
                  <a:txBody>
                    <a:bodyPr/>
                    <a:lstStyle/>
                    <a:p>
                      <a:pPr indent="0" lvl="0" marL="0" rtl="0" algn="l">
                        <a:spcBef>
                          <a:spcPts val="0"/>
                        </a:spcBef>
                        <a:spcAft>
                          <a:spcPts val="0"/>
                        </a:spcAft>
                        <a:buNone/>
                      </a:pPr>
                      <a:r>
                        <a:rPr b="1" lang="en" sz="2000"/>
                        <a:t>can</a:t>
                      </a:r>
                      <a:endParaRPr b="1" sz="2000"/>
                    </a:p>
                  </a:txBody>
                  <a:tcPr marT="63500" marB="63500" marR="63500" marL="63500">
                    <a:solidFill>
                      <a:schemeClr val="lt1"/>
                    </a:solidFill>
                  </a:tcPr>
                </a:tc>
                <a:tc>
                  <a:txBody>
                    <a:bodyPr/>
                    <a:lstStyle/>
                    <a:p>
                      <a:pPr indent="0" lvl="0" marL="0" rtl="0" algn="l">
                        <a:spcBef>
                          <a:spcPts val="0"/>
                        </a:spcBef>
                        <a:spcAft>
                          <a:spcPts val="0"/>
                        </a:spcAft>
                        <a:buNone/>
                      </a:pPr>
                      <a:r>
                        <a:rPr b="1" lang="en" sz="2000" u="sng"/>
                        <a:t>could</a:t>
                      </a:r>
                      <a:endParaRPr b="1" sz="2000" u="sng"/>
                    </a:p>
                  </a:txBody>
                  <a:tcPr marT="63500" marB="63500" marR="63500" marL="63500">
                    <a:solidFill>
                      <a:schemeClr val="lt1"/>
                    </a:solidFill>
                  </a:tcPr>
                </a:tc>
              </a:tr>
              <a:tr h="12700">
                <a:tc>
                  <a:txBody>
                    <a:bodyPr/>
                    <a:lstStyle/>
                    <a:p>
                      <a:pPr indent="0" lvl="0" marL="0" rtl="0" algn="l">
                        <a:spcBef>
                          <a:spcPts val="0"/>
                        </a:spcBef>
                        <a:spcAft>
                          <a:spcPts val="0"/>
                        </a:spcAft>
                        <a:buNone/>
                      </a:pPr>
                      <a:r>
                        <a:rPr b="1" lang="en" sz="2000"/>
                        <a:t>should</a:t>
                      </a:r>
                      <a:endParaRPr b="1" sz="2000"/>
                    </a:p>
                  </a:txBody>
                  <a:tcPr marT="63500" marB="63500" marR="63500" marL="63500">
                    <a:solidFill>
                      <a:schemeClr val="lt1"/>
                    </a:solidFill>
                  </a:tcPr>
                </a:tc>
                <a:tc>
                  <a:txBody>
                    <a:bodyPr/>
                    <a:lstStyle/>
                    <a:p>
                      <a:pPr indent="0" lvl="0" marL="0" rtl="0" algn="l">
                        <a:spcBef>
                          <a:spcPts val="0"/>
                        </a:spcBef>
                        <a:spcAft>
                          <a:spcPts val="0"/>
                        </a:spcAft>
                        <a:buNone/>
                      </a:pPr>
                      <a:r>
                        <a:rPr b="1" lang="en" sz="2000" u="sng"/>
                        <a:t>should</a:t>
                      </a:r>
                      <a:endParaRPr b="1" sz="2000" u="sng"/>
                    </a:p>
                  </a:txBody>
                  <a:tcPr marT="63500" marB="63500" marR="63500" marL="63500">
                    <a:solidFill>
                      <a:schemeClr val="lt1"/>
                    </a:solidFill>
                  </a:tcPr>
                </a:tc>
              </a:tr>
              <a:tr h="12700">
                <a:tc>
                  <a:txBody>
                    <a:bodyPr/>
                    <a:lstStyle/>
                    <a:p>
                      <a:pPr indent="0" lvl="0" marL="0" rtl="0" algn="l">
                        <a:spcBef>
                          <a:spcPts val="0"/>
                        </a:spcBef>
                        <a:spcAft>
                          <a:spcPts val="0"/>
                        </a:spcAft>
                        <a:buNone/>
                      </a:pPr>
                      <a:r>
                        <a:rPr b="1" lang="en" sz="2000"/>
                        <a:t>will</a:t>
                      </a:r>
                      <a:endParaRPr b="1" sz="2000"/>
                    </a:p>
                  </a:txBody>
                  <a:tcPr marT="63500" marB="63500" marR="63500" marL="63500">
                    <a:solidFill>
                      <a:schemeClr val="lt1"/>
                    </a:solidFill>
                  </a:tcPr>
                </a:tc>
                <a:tc>
                  <a:txBody>
                    <a:bodyPr/>
                    <a:lstStyle/>
                    <a:p>
                      <a:pPr indent="0" lvl="0" marL="0" rtl="0" algn="l">
                        <a:spcBef>
                          <a:spcPts val="0"/>
                        </a:spcBef>
                        <a:spcAft>
                          <a:spcPts val="0"/>
                        </a:spcAft>
                        <a:buNone/>
                      </a:pPr>
                      <a:r>
                        <a:rPr b="1" lang="en" sz="2000"/>
                        <a:t>would</a:t>
                      </a:r>
                      <a:endParaRPr b="1" sz="2000"/>
                    </a:p>
                  </a:txBody>
                  <a:tcPr marT="63500" marB="63500" marR="63500" marL="63500">
                    <a:solidFill>
                      <a:schemeClr val="lt1"/>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0E0E3"/>
        </a:solidFill>
      </p:bgPr>
    </p:bg>
    <p:spTree>
      <p:nvGrpSpPr>
        <p:cNvPr id="131" name="Shape 131"/>
        <p:cNvGrpSpPr/>
        <p:nvPr/>
      </p:nvGrpSpPr>
      <p:grpSpPr>
        <a:xfrm>
          <a:off x="0" y="0"/>
          <a:ext cx="0" cy="0"/>
          <a:chOff x="0" y="0"/>
          <a:chExt cx="0" cy="0"/>
        </a:xfrm>
      </p:grpSpPr>
      <p:sp>
        <p:nvSpPr>
          <p:cNvPr id="132" name="Google Shape;132;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2200"/>
              <a:t>What did you </a:t>
            </a:r>
            <a:r>
              <a:rPr lang="en" sz="2200"/>
              <a:t>learn</a:t>
            </a:r>
            <a:r>
              <a:rPr lang="en" sz="2200"/>
              <a:t> about question word order in reported speech?</a:t>
            </a:r>
            <a:endParaRPr sz="2200"/>
          </a:p>
        </p:txBody>
      </p:sp>
      <p:graphicFrame>
        <p:nvGraphicFramePr>
          <p:cNvPr id="133" name="Google Shape;133;p26"/>
          <p:cNvGraphicFramePr/>
          <p:nvPr/>
        </p:nvGraphicFramePr>
        <p:xfrm>
          <a:off x="311700" y="1367550"/>
          <a:ext cx="3000000" cy="3000000"/>
        </p:xfrm>
        <a:graphic>
          <a:graphicData uri="http://schemas.openxmlformats.org/drawingml/2006/table">
            <a:tbl>
              <a:tblPr>
                <a:noFill/>
                <a:tableStyleId>{C6E9CFDB-ED79-44ED-9F01-48F09153CAEE}</a:tableStyleId>
              </a:tblPr>
              <a:tblGrid>
                <a:gridCol w="4260300"/>
                <a:gridCol w="4260300"/>
              </a:tblGrid>
              <a:tr h="12700">
                <a:tc>
                  <a:txBody>
                    <a:bodyPr/>
                    <a:lstStyle/>
                    <a:p>
                      <a:pPr indent="0" lvl="0" marL="0" rtl="0" algn="ctr">
                        <a:spcBef>
                          <a:spcPts val="0"/>
                        </a:spcBef>
                        <a:spcAft>
                          <a:spcPts val="0"/>
                        </a:spcAft>
                        <a:buNone/>
                      </a:pPr>
                      <a:r>
                        <a:rPr b="1" lang="en" sz="2000"/>
                        <a:t>DIRECT SPEECH</a:t>
                      </a:r>
                      <a:endParaRPr b="1" sz="2000"/>
                    </a:p>
                  </a:txBody>
                  <a:tcPr marT="63500" marB="63500" marR="63500" marL="63500">
                    <a:solidFill>
                      <a:schemeClr val="lt1"/>
                    </a:solidFill>
                  </a:tcPr>
                </a:tc>
                <a:tc>
                  <a:txBody>
                    <a:bodyPr/>
                    <a:lstStyle/>
                    <a:p>
                      <a:pPr indent="0" lvl="0" marL="0" rtl="0" algn="ctr">
                        <a:spcBef>
                          <a:spcPts val="0"/>
                        </a:spcBef>
                        <a:spcAft>
                          <a:spcPts val="0"/>
                        </a:spcAft>
                        <a:buNone/>
                      </a:pPr>
                      <a:r>
                        <a:rPr b="1" lang="en" sz="2000"/>
                        <a:t>REPORTED SPEECH</a:t>
                      </a:r>
                      <a:endParaRPr b="1" sz="2000"/>
                    </a:p>
                  </a:txBody>
                  <a:tcPr marT="63500" marB="63500" marR="63500" marL="63500">
                    <a:solidFill>
                      <a:schemeClr val="lt1"/>
                    </a:solidFill>
                  </a:tcPr>
                </a:tc>
              </a:tr>
              <a:tr h="12700">
                <a:tc>
                  <a:txBody>
                    <a:bodyPr/>
                    <a:lstStyle/>
                    <a:p>
                      <a:pPr indent="0" lvl="0" marL="0" rtl="0" algn="ctr">
                        <a:spcBef>
                          <a:spcPts val="0"/>
                        </a:spcBef>
                        <a:spcAft>
                          <a:spcPts val="0"/>
                        </a:spcAft>
                        <a:buNone/>
                      </a:pPr>
                      <a:r>
                        <a:rPr b="1" i="1" lang="en" sz="2000"/>
                        <a:t>WH- word question</a:t>
                      </a:r>
                      <a:endParaRPr b="1" i="1" sz="2000"/>
                    </a:p>
                    <a:p>
                      <a:pPr indent="0" lvl="0" marL="0" rtl="0" algn="ctr">
                        <a:spcBef>
                          <a:spcPts val="0"/>
                        </a:spcBef>
                        <a:spcAft>
                          <a:spcPts val="0"/>
                        </a:spcAft>
                        <a:buNone/>
                      </a:pPr>
                      <a:r>
                        <a:t/>
                      </a:r>
                      <a:endParaRPr b="1" i="1" sz="2000"/>
                    </a:p>
                    <a:p>
                      <a:pPr indent="0" lvl="0" marL="0" rtl="0" algn="l">
                        <a:spcBef>
                          <a:spcPts val="0"/>
                        </a:spcBef>
                        <a:spcAft>
                          <a:spcPts val="0"/>
                        </a:spcAft>
                        <a:buNone/>
                      </a:pPr>
                      <a:r>
                        <a:rPr b="1" lang="en" sz="2000"/>
                        <a:t>WH- word + auxiliary + subject + verb in base form?</a:t>
                      </a:r>
                      <a:endParaRPr b="1" sz="2000"/>
                    </a:p>
                  </a:txBody>
                  <a:tcPr marT="63500" marB="63500" marR="63500" marL="63500">
                    <a:solidFill>
                      <a:schemeClr val="lt1"/>
                    </a:solidFill>
                  </a:tcPr>
                </a:tc>
                <a:tc>
                  <a:txBody>
                    <a:bodyPr/>
                    <a:lstStyle/>
                    <a:p>
                      <a:pPr indent="0" lvl="0" marL="0" rtl="0" algn="ctr">
                        <a:spcBef>
                          <a:spcPts val="0"/>
                        </a:spcBef>
                        <a:spcAft>
                          <a:spcPts val="0"/>
                        </a:spcAft>
                        <a:buNone/>
                      </a:pPr>
                      <a:r>
                        <a:rPr b="1" i="1" lang="en" sz="2000"/>
                        <a:t>WH- word question</a:t>
                      </a:r>
                      <a:endParaRPr b="1" i="1" sz="2000"/>
                    </a:p>
                    <a:p>
                      <a:pPr indent="0" lvl="0" marL="0" rtl="0" algn="l">
                        <a:spcBef>
                          <a:spcPts val="0"/>
                        </a:spcBef>
                        <a:spcAft>
                          <a:spcPts val="0"/>
                        </a:spcAft>
                        <a:buNone/>
                      </a:pPr>
                      <a:r>
                        <a:t/>
                      </a:r>
                      <a:endParaRPr b="1" sz="2000"/>
                    </a:p>
                    <a:p>
                      <a:pPr indent="0" lvl="0" marL="0" rtl="0" algn="l">
                        <a:spcBef>
                          <a:spcPts val="0"/>
                        </a:spcBef>
                        <a:spcAft>
                          <a:spcPts val="0"/>
                        </a:spcAft>
                        <a:buNone/>
                      </a:pPr>
                      <a:r>
                        <a:rPr b="1" lang="en" sz="2000">
                          <a:solidFill>
                            <a:schemeClr val="dk1"/>
                          </a:solidFill>
                        </a:rPr>
                        <a:t>WH- word + subject + auxiliary + verb in past.</a:t>
                      </a:r>
                      <a:endParaRPr b="1" sz="2000"/>
                    </a:p>
                  </a:txBody>
                  <a:tcPr marT="63500" marB="63500" marR="63500" marL="63500">
                    <a:solidFill>
                      <a:schemeClr val="lt1"/>
                    </a:solidFill>
                  </a:tcPr>
                </a:tc>
              </a:tr>
              <a:tr h="12700">
                <a:tc>
                  <a:txBody>
                    <a:bodyPr/>
                    <a:lstStyle/>
                    <a:p>
                      <a:pPr indent="0" lvl="0" marL="0" rtl="0" algn="ctr">
                        <a:spcBef>
                          <a:spcPts val="0"/>
                        </a:spcBef>
                        <a:spcAft>
                          <a:spcPts val="0"/>
                        </a:spcAft>
                        <a:buNone/>
                      </a:pPr>
                      <a:r>
                        <a:rPr b="1" i="1" lang="en" sz="2000"/>
                        <a:t>Yes/No question</a:t>
                      </a:r>
                      <a:endParaRPr b="1" i="1" sz="2000"/>
                    </a:p>
                    <a:p>
                      <a:pPr indent="0" lvl="0" marL="0" rtl="0" algn="l">
                        <a:spcBef>
                          <a:spcPts val="0"/>
                        </a:spcBef>
                        <a:spcAft>
                          <a:spcPts val="0"/>
                        </a:spcAft>
                        <a:buNone/>
                      </a:pPr>
                      <a:r>
                        <a:t/>
                      </a:r>
                      <a:endParaRPr b="1" sz="2000"/>
                    </a:p>
                    <a:p>
                      <a:pPr indent="0" lvl="0" marL="0" rtl="0" algn="l">
                        <a:spcBef>
                          <a:spcPts val="0"/>
                        </a:spcBef>
                        <a:spcAft>
                          <a:spcPts val="0"/>
                        </a:spcAft>
                        <a:buNone/>
                      </a:pPr>
                      <a:r>
                        <a:rPr b="1" lang="en" sz="2000"/>
                        <a:t>Auxiliary + subject + verb in base form?</a:t>
                      </a:r>
                      <a:endParaRPr b="1" sz="2000"/>
                    </a:p>
                  </a:txBody>
                  <a:tcPr marT="63500" marB="63500" marR="63500" marL="63500">
                    <a:solidFill>
                      <a:schemeClr val="lt1"/>
                    </a:solidFill>
                  </a:tcPr>
                </a:tc>
                <a:tc>
                  <a:txBody>
                    <a:bodyPr/>
                    <a:lstStyle/>
                    <a:p>
                      <a:pPr indent="0" lvl="0" marL="0" rtl="0" algn="ctr">
                        <a:spcBef>
                          <a:spcPts val="0"/>
                        </a:spcBef>
                        <a:spcAft>
                          <a:spcPts val="0"/>
                        </a:spcAft>
                        <a:buNone/>
                      </a:pPr>
                      <a:r>
                        <a:rPr b="1" i="1" lang="en" sz="2000"/>
                        <a:t>Yes/No question</a:t>
                      </a:r>
                      <a:endParaRPr b="1" sz="2000"/>
                    </a:p>
                    <a:p>
                      <a:pPr indent="0" lvl="0" marL="0" rtl="0" algn="l">
                        <a:spcBef>
                          <a:spcPts val="0"/>
                        </a:spcBef>
                        <a:spcAft>
                          <a:spcPts val="0"/>
                        </a:spcAft>
                        <a:buNone/>
                      </a:pPr>
                      <a:r>
                        <a:t/>
                      </a:r>
                      <a:endParaRPr b="1" sz="2000"/>
                    </a:p>
                    <a:p>
                      <a:pPr indent="0" lvl="0" marL="0" rtl="0" algn="l">
                        <a:spcBef>
                          <a:spcPts val="0"/>
                        </a:spcBef>
                        <a:spcAft>
                          <a:spcPts val="0"/>
                        </a:spcAft>
                        <a:buNone/>
                      </a:pPr>
                      <a:r>
                        <a:rPr b="1" lang="en" sz="2000"/>
                        <a:t>He asked </a:t>
                      </a:r>
                      <a:r>
                        <a:rPr b="1" lang="en" sz="2000">
                          <a:solidFill>
                            <a:schemeClr val="dk1"/>
                          </a:solidFill>
                        </a:rPr>
                        <a:t>WHETHER/IF + subject + verb in past.</a:t>
                      </a:r>
                      <a:endParaRPr b="1" sz="2000"/>
                    </a:p>
                  </a:txBody>
                  <a:tcPr marT="63500" marB="63500" marR="63500" marL="63500">
                    <a:solidFill>
                      <a:schemeClr val="lt1"/>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0E0E3"/>
        </a:solidFill>
      </p:bgPr>
    </p:bg>
    <p:spTree>
      <p:nvGrpSpPr>
        <p:cNvPr id="137" name="Shape 137"/>
        <p:cNvGrpSpPr/>
        <p:nvPr/>
      </p:nvGrpSpPr>
      <p:grpSpPr>
        <a:xfrm>
          <a:off x="0" y="0"/>
          <a:ext cx="0" cy="0"/>
          <a:chOff x="0" y="0"/>
          <a:chExt cx="0" cy="0"/>
        </a:xfrm>
      </p:grpSpPr>
      <p:sp>
        <p:nvSpPr>
          <p:cNvPr id="138" name="Google Shape;138;p27"/>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Practice </a:t>
            </a:r>
            <a:r>
              <a:rPr lang="en"/>
              <a:t>Reported Speech</a:t>
            </a:r>
            <a:endParaRPr/>
          </a:p>
        </p:txBody>
      </p:sp>
      <p:sp>
        <p:nvSpPr>
          <p:cNvPr id="139" name="Google Shape;139;p27"/>
          <p:cNvSpPr txBox="1"/>
          <p:nvPr>
            <p:ph idx="1" type="subTitle"/>
          </p:nvPr>
        </p:nvSpPr>
        <p:spPr>
          <a:xfrm>
            <a:off x="311700" y="2834125"/>
            <a:ext cx="8520600" cy="1449300"/>
          </a:xfrm>
          <a:prstGeom prst="rect">
            <a:avLst/>
          </a:prstGeom>
          <a:solidFill>
            <a:schemeClr val="lt1"/>
          </a:solidFill>
        </p:spPr>
        <p:txBody>
          <a:bodyPr anchorCtr="0" anchor="t" bIns="91425" lIns="91425" spcFirstLastPara="1" rIns="91425" wrap="square" tIns="91425">
            <a:normAutofit fontScale="77500" lnSpcReduction="10000"/>
          </a:bodyPr>
          <a:lstStyle/>
          <a:p>
            <a:pPr indent="0" lvl="0" marL="0" rtl="0" algn="ctr">
              <a:lnSpc>
                <a:spcPct val="150000"/>
              </a:lnSpc>
              <a:spcBef>
                <a:spcPts val="0"/>
              </a:spcBef>
              <a:spcAft>
                <a:spcPts val="0"/>
              </a:spcAft>
              <a:buNone/>
            </a:pPr>
            <a:r>
              <a:rPr lang="en"/>
              <a:t>Now it's time to practice!</a:t>
            </a:r>
            <a:endParaRPr/>
          </a:p>
          <a:p>
            <a:pPr indent="0" lvl="0" marL="0" rtl="0" algn="ctr">
              <a:lnSpc>
                <a:spcPct val="150000"/>
              </a:lnSpc>
              <a:spcBef>
                <a:spcPts val="0"/>
              </a:spcBef>
              <a:spcAft>
                <a:spcPts val="0"/>
              </a:spcAft>
              <a:buNone/>
            </a:pPr>
            <a:r>
              <a:t/>
            </a:r>
            <a:endParaRPr/>
          </a:p>
          <a:p>
            <a:pPr indent="0" lvl="0" marL="0" rtl="0" algn="ctr">
              <a:lnSpc>
                <a:spcPct val="150000"/>
              </a:lnSpc>
              <a:spcBef>
                <a:spcPts val="0"/>
              </a:spcBef>
              <a:spcAft>
                <a:spcPts val="0"/>
              </a:spcAft>
              <a:buNone/>
            </a:pPr>
            <a:r>
              <a:rPr i="1" lang="en"/>
              <a:t>Change the sentences from </a:t>
            </a:r>
            <a:r>
              <a:rPr i="1" lang="en" u="sng"/>
              <a:t>direct speech</a:t>
            </a:r>
            <a:r>
              <a:rPr i="1" lang="en"/>
              <a:t> to </a:t>
            </a:r>
            <a:r>
              <a:rPr i="1" lang="en" u="sng"/>
              <a:t>reported speech</a:t>
            </a:r>
            <a:r>
              <a:rPr i="1" lang="en"/>
              <a:t>.</a:t>
            </a:r>
            <a:endParaRPr i="1"/>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0E0E3"/>
        </a:solidFill>
      </p:bgPr>
    </p:bg>
    <p:spTree>
      <p:nvGrpSpPr>
        <p:cNvPr id="143" name="Shape 143"/>
        <p:cNvGrpSpPr/>
        <p:nvPr/>
      </p:nvGrpSpPr>
      <p:grpSpPr>
        <a:xfrm>
          <a:off x="0" y="0"/>
          <a:ext cx="0" cy="0"/>
          <a:chOff x="0" y="0"/>
          <a:chExt cx="0" cy="0"/>
        </a:xfrm>
      </p:grpSpPr>
      <p:sp>
        <p:nvSpPr>
          <p:cNvPr id="144" name="Google Shape;144;p28"/>
          <p:cNvSpPr txBox="1"/>
          <p:nvPr>
            <p:ph type="title"/>
          </p:nvPr>
        </p:nvSpPr>
        <p:spPr>
          <a:xfrm>
            <a:off x="311700" y="733625"/>
            <a:ext cx="8520600" cy="4248600"/>
          </a:xfrm>
          <a:prstGeom prst="rect">
            <a:avLst/>
          </a:prstGeom>
          <a:solidFill>
            <a:schemeClr val="lt1"/>
          </a:solidFill>
        </p:spPr>
        <p:txBody>
          <a:bodyPr anchorCtr="0" anchor="t" bIns="91425" lIns="91425" spcFirstLastPara="1" rIns="91425" wrap="square" tIns="91425">
            <a:noAutofit/>
          </a:bodyPr>
          <a:lstStyle/>
          <a:p>
            <a:pPr indent="-387350" lvl="0" marL="457200" rtl="0" algn="l">
              <a:spcBef>
                <a:spcPts val="0"/>
              </a:spcBef>
              <a:spcAft>
                <a:spcPts val="0"/>
              </a:spcAft>
              <a:buSzPts val="2500"/>
              <a:buAutoNum type="arabicPeriod"/>
            </a:pPr>
            <a:r>
              <a:rPr lang="en" sz="2500"/>
              <a:t>He asked if she liked pizza.</a:t>
            </a:r>
            <a:endParaRPr sz="2500"/>
          </a:p>
          <a:p>
            <a:pPr indent="-387350" lvl="0" marL="457200" rtl="0" algn="l">
              <a:spcBef>
                <a:spcPts val="0"/>
              </a:spcBef>
              <a:spcAft>
                <a:spcPts val="0"/>
              </a:spcAft>
              <a:buSzPts val="2500"/>
              <a:buAutoNum type="arabicPeriod"/>
            </a:pPr>
            <a:r>
              <a:rPr lang="en" sz="2500"/>
              <a:t>She said she was going.</a:t>
            </a:r>
            <a:endParaRPr sz="2500"/>
          </a:p>
          <a:p>
            <a:pPr indent="-387350" lvl="0" marL="457200" rtl="0" algn="l">
              <a:spcBef>
                <a:spcPts val="0"/>
              </a:spcBef>
              <a:spcAft>
                <a:spcPts val="0"/>
              </a:spcAft>
              <a:buSzPts val="2500"/>
              <a:buAutoNum type="arabicPeriod"/>
            </a:pPr>
            <a:r>
              <a:rPr lang="en" sz="2500"/>
              <a:t>They asked where he was.</a:t>
            </a:r>
            <a:endParaRPr sz="2500"/>
          </a:p>
          <a:p>
            <a:pPr indent="-387350" lvl="0" marL="457200" rtl="0" algn="l">
              <a:spcBef>
                <a:spcPts val="0"/>
              </a:spcBef>
              <a:spcAft>
                <a:spcPts val="0"/>
              </a:spcAft>
              <a:buSzPts val="2500"/>
              <a:buAutoNum type="arabicPeriod"/>
            </a:pPr>
            <a:r>
              <a:rPr lang="en" sz="2500"/>
              <a:t>Tim said that he ate at the shopping mall.</a:t>
            </a:r>
            <a:endParaRPr sz="2500"/>
          </a:p>
          <a:p>
            <a:pPr indent="-387350" lvl="0" marL="457200" rtl="0" algn="l">
              <a:spcBef>
                <a:spcPts val="0"/>
              </a:spcBef>
              <a:spcAft>
                <a:spcPts val="0"/>
              </a:spcAft>
              <a:buSzPts val="2500"/>
              <a:buAutoNum type="arabicPeriod"/>
            </a:pPr>
            <a:r>
              <a:rPr lang="en" sz="2500"/>
              <a:t>He said that they could read a book.</a:t>
            </a:r>
            <a:endParaRPr sz="2500"/>
          </a:p>
          <a:p>
            <a:pPr indent="-387350" lvl="0" marL="457200" rtl="0" algn="l">
              <a:spcBef>
                <a:spcPts val="0"/>
              </a:spcBef>
              <a:spcAft>
                <a:spcPts val="0"/>
              </a:spcAft>
              <a:buSzPts val="2500"/>
              <a:buAutoNum type="arabicPeriod"/>
            </a:pPr>
            <a:r>
              <a:rPr lang="en" sz="2500"/>
              <a:t>Anita said she would visit him next week.</a:t>
            </a:r>
            <a:endParaRPr sz="2500"/>
          </a:p>
          <a:p>
            <a:pPr indent="-387350" lvl="0" marL="457200" rtl="0" algn="l">
              <a:spcBef>
                <a:spcPts val="0"/>
              </a:spcBef>
              <a:spcAft>
                <a:spcPts val="0"/>
              </a:spcAft>
              <a:buSzPts val="2500"/>
              <a:buAutoNum type="arabicPeriod"/>
            </a:pPr>
            <a:r>
              <a:rPr lang="en" sz="2500"/>
              <a:t>The child said that the dinosaur was so cute.</a:t>
            </a:r>
            <a:endParaRPr sz="2500"/>
          </a:p>
          <a:p>
            <a:pPr indent="-387350" lvl="0" marL="457200" rtl="0" algn="l">
              <a:spcBef>
                <a:spcPts val="0"/>
              </a:spcBef>
              <a:spcAft>
                <a:spcPts val="0"/>
              </a:spcAft>
              <a:buSzPts val="2500"/>
              <a:buAutoNum type="arabicPeriod"/>
            </a:pPr>
            <a:r>
              <a:rPr lang="en" sz="2500"/>
              <a:t>She asked what they were waiting for.</a:t>
            </a:r>
            <a:endParaRPr sz="2500"/>
          </a:p>
          <a:p>
            <a:pPr indent="-387350" lvl="0" marL="457200" rtl="0" algn="l">
              <a:spcBef>
                <a:spcPts val="0"/>
              </a:spcBef>
              <a:spcAft>
                <a:spcPts val="0"/>
              </a:spcAft>
              <a:buSzPts val="2500"/>
              <a:buAutoNum type="arabicPeriod"/>
            </a:pPr>
            <a:r>
              <a:rPr lang="en" sz="2500"/>
              <a:t>The teacher asked if they finished their homework.</a:t>
            </a:r>
            <a:endParaRPr sz="2500"/>
          </a:p>
          <a:p>
            <a:pPr indent="-387350" lvl="0" marL="457200" rtl="0" algn="l">
              <a:spcBef>
                <a:spcPts val="0"/>
              </a:spcBef>
              <a:spcAft>
                <a:spcPts val="0"/>
              </a:spcAft>
              <a:buSzPts val="2500"/>
              <a:buAutoNum type="arabicPeriod"/>
            </a:pPr>
            <a:r>
              <a:rPr lang="en" sz="2500"/>
              <a:t>She asked whether she had ever tried sushi.</a:t>
            </a:r>
            <a:endParaRPr sz="2500"/>
          </a:p>
        </p:txBody>
      </p:sp>
      <p:sp>
        <p:nvSpPr>
          <p:cNvPr id="145" name="Google Shape;145;p28"/>
          <p:cNvSpPr txBox="1"/>
          <p:nvPr>
            <p:ph type="title"/>
          </p:nvPr>
        </p:nvSpPr>
        <p:spPr>
          <a:xfrm>
            <a:off x="311700" y="130650"/>
            <a:ext cx="8520600" cy="841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Answers.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0E0E3"/>
        </a:solidFill>
      </p:bgPr>
    </p:bg>
    <p:spTree>
      <p:nvGrpSpPr>
        <p:cNvPr id="149" name="Shape 149"/>
        <p:cNvGrpSpPr/>
        <p:nvPr/>
      </p:nvGrpSpPr>
      <p:grpSpPr>
        <a:xfrm>
          <a:off x="0" y="0"/>
          <a:ext cx="0" cy="0"/>
          <a:chOff x="0" y="0"/>
          <a:chExt cx="0" cy="0"/>
        </a:xfrm>
      </p:grpSpPr>
      <p:sp>
        <p:nvSpPr>
          <p:cNvPr id="150" name="Google Shape;150;p29"/>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Reported Speech</a:t>
            </a:r>
            <a:endParaRPr/>
          </a:p>
        </p:txBody>
      </p:sp>
      <p:sp>
        <p:nvSpPr>
          <p:cNvPr id="151" name="Google Shape;151;p29"/>
          <p:cNvSpPr txBox="1"/>
          <p:nvPr>
            <p:ph idx="1" type="subTitle"/>
          </p:nvPr>
        </p:nvSpPr>
        <p:spPr>
          <a:xfrm>
            <a:off x="311700" y="2834125"/>
            <a:ext cx="8520600" cy="1449300"/>
          </a:xfrm>
          <a:prstGeom prst="rect">
            <a:avLst/>
          </a:prstGeom>
          <a:solidFill>
            <a:schemeClr val="lt1"/>
          </a:solidFill>
        </p:spPr>
        <p:txBody>
          <a:bodyPr anchorCtr="0" anchor="t" bIns="91425" lIns="91425" spcFirstLastPara="1" rIns="91425" wrap="square" tIns="91425">
            <a:normAutofit lnSpcReduction="10000"/>
          </a:bodyPr>
          <a:lstStyle/>
          <a:p>
            <a:pPr indent="0" lvl="0" marL="0" rtl="0" algn="ctr">
              <a:spcBef>
                <a:spcPts val="0"/>
              </a:spcBef>
              <a:spcAft>
                <a:spcPts val="0"/>
              </a:spcAft>
              <a:buNone/>
            </a:pPr>
            <a:r>
              <a:rPr lang="en"/>
              <a:t>Discussion Questions</a:t>
            </a:r>
            <a:endParaRPr/>
          </a:p>
          <a:p>
            <a:pPr indent="0" lvl="0" marL="0" rtl="0" algn="l">
              <a:spcBef>
                <a:spcPts val="0"/>
              </a:spcBef>
              <a:spcAft>
                <a:spcPts val="0"/>
              </a:spcAft>
              <a:buNone/>
            </a:pPr>
            <a:r>
              <a:t/>
            </a:r>
            <a:endParaRPr i="1"/>
          </a:p>
          <a:p>
            <a:pPr indent="0" lvl="0" marL="0" rtl="0" algn="ctr">
              <a:spcBef>
                <a:spcPts val="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0E0E3"/>
        </a:solidFill>
      </p:bgPr>
    </p:bg>
    <p:spTree>
      <p:nvGrpSpPr>
        <p:cNvPr id="155" name="Shape 155"/>
        <p:cNvGrpSpPr/>
        <p:nvPr/>
      </p:nvGrpSpPr>
      <p:grpSpPr>
        <a:xfrm>
          <a:off x="0" y="0"/>
          <a:ext cx="0" cy="0"/>
          <a:chOff x="0" y="0"/>
          <a:chExt cx="0" cy="0"/>
        </a:xfrm>
      </p:grpSpPr>
      <p:sp>
        <p:nvSpPr>
          <p:cNvPr id="156" name="Google Shape;156;p30"/>
          <p:cNvSpPr txBox="1"/>
          <p:nvPr>
            <p:ph type="title"/>
          </p:nvPr>
        </p:nvSpPr>
        <p:spPr>
          <a:xfrm>
            <a:off x="311700" y="733625"/>
            <a:ext cx="8520600" cy="4248600"/>
          </a:xfrm>
          <a:prstGeom prst="rect">
            <a:avLst/>
          </a:prstGeom>
          <a:solidFill>
            <a:schemeClr val="lt1"/>
          </a:solidFill>
        </p:spPr>
        <p:txBody>
          <a:bodyPr anchorCtr="0" anchor="t" bIns="91425" lIns="91425" spcFirstLastPara="1" rIns="91425" wrap="square" tIns="91425">
            <a:noAutofit/>
          </a:bodyPr>
          <a:lstStyle/>
          <a:p>
            <a:pPr indent="-349250" lvl="0" marL="457200" rtl="0" algn="l">
              <a:spcBef>
                <a:spcPts val="0"/>
              </a:spcBef>
              <a:spcAft>
                <a:spcPts val="0"/>
              </a:spcAft>
              <a:buSzPts val="1900"/>
              <a:buAutoNum type="arabicPeriod"/>
            </a:pPr>
            <a:r>
              <a:rPr lang="en" sz="1900"/>
              <a:t>What did the teacher just say?</a:t>
            </a:r>
            <a:endParaRPr sz="1900"/>
          </a:p>
          <a:p>
            <a:pPr indent="-349250" lvl="0" marL="457200" rtl="0" algn="l">
              <a:spcBef>
                <a:spcPts val="0"/>
              </a:spcBef>
              <a:spcAft>
                <a:spcPts val="0"/>
              </a:spcAft>
              <a:buSzPts val="1900"/>
              <a:buAutoNum type="arabicPeriod"/>
            </a:pPr>
            <a:r>
              <a:rPr lang="en" sz="1900"/>
              <a:t>What did one of your classmates just say? </a:t>
            </a:r>
            <a:endParaRPr sz="1900"/>
          </a:p>
          <a:p>
            <a:pPr indent="-349250" lvl="0" marL="457200" rtl="0" algn="l">
              <a:spcBef>
                <a:spcPts val="0"/>
              </a:spcBef>
              <a:spcAft>
                <a:spcPts val="0"/>
              </a:spcAft>
              <a:buSzPts val="1900"/>
              <a:buAutoNum type="arabicPeriod"/>
            </a:pPr>
            <a:r>
              <a:rPr lang="en" sz="1900"/>
              <a:t>What did someone in your home tell you before you left the house today?</a:t>
            </a:r>
            <a:endParaRPr sz="1900"/>
          </a:p>
          <a:p>
            <a:pPr indent="-349250" lvl="0" marL="457200" rtl="0" algn="l">
              <a:spcBef>
                <a:spcPts val="0"/>
              </a:spcBef>
              <a:spcAft>
                <a:spcPts val="0"/>
              </a:spcAft>
              <a:buSzPts val="1900"/>
              <a:buAutoNum type="arabicPeriod"/>
            </a:pPr>
            <a:r>
              <a:rPr lang="en" sz="1900"/>
              <a:t>How did you respond?</a:t>
            </a:r>
            <a:endParaRPr sz="1900"/>
          </a:p>
          <a:p>
            <a:pPr indent="-349250" lvl="0" marL="457200" rtl="0" algn="l">
              <a:spcBef>
                <a:spcPts val="0"/>
              </a:spcBef>
              <a:spcAft>
                <a:spcPts val="0"/>
              </a:spcAft>
              <a:buSzPts val="1900"/>
              <a:buAutoNum type="arabicPeriod"/>
            </a:pPr>
            <a:r>
              <a:rPr lang="en" sz="1900"/>
              <a:t>Explain the last text you received using </a:t>
            </a:r>
            <a:r>
              <a:rPr lang="en" sz="1900"/>
              <a:t>reported speech. (</a:t>
            </a:r>
            <a:r>
              <a:rPr i="1" lang="en" sz="1900"/>
              <a:t>For example, my friend texted me and said that I should go to the movies with her on Friday.</a:t>
            </a:r>
            <a:r>
              <a:rPr lang="en" sz="1900"/>
              <a:t>)</a:t>
            </a:r>
            <a:endParaRPr sz="1900"/>
          </a:p>
          <a:p>
            <a:pPr indent="-349250" lvl="0" marL="457200" rtl="0" algn="l">
              <a:spcBef>
                <a:spcPts val="0"/>
              </a:spcBef>
              <a:spcAft>
                <a:spcPts val="0"/>
              </a:spcAft>
              <a:buSzPts val="1900"/>
              <a:buAutoNum type="arabicPeriod"/>
            </a:pPr>
            <a:r>
              <a:rPr lang="en" sz="1900"/>
              <a:t>What was the last phone call you made about?</a:t>
            </a:r>
            <a:endParaRPr sz="1900"/>
          </a:p>
          <a:p>
            <a:pPr indent="-349250" lvl="0" marL="457200" rtl="0" algn="l">
              <a:spcBef>
                <a:spcPts val="0"/>
              </a:spcBef>
              <a:spcAft>
                <a:spcPts val="0"/>
              </a:spcAft>
              <a:buSzPts val="1900"/>
              <a:buAutoNum type="arabicPeriod"/>
            </a:pPr>
            <a:r>
              <a:rPr lang="en" sz="1900"/>
              <a:t>Have you heard any </a:t>
            </a:r>
            <a:r>
              <a:rPr i="1" lang="en" sz="1900"/>
              <a:t>juicy gossip</a:t>
            </a:r>
            <a:r>
              <a:rPr lang="en" sz="1900"/>
              <a:t> lately? What did you hear?</a:t>
            </a:r>
            <a:endParaRPr sz="1900"/>
          </a:p>
          <a:p>
            <a:pPr indent="-349250" lvl="0" marL="457200" rtl="0" algn="l">
              <a:spcBef>
                <a:spcPts val="0"/>
              </a:spcBef>
              <a:spcAft>
                <a:spcPts val="0"/>
              </a:spcAft>
              <a:buSzPts val="1900"/>
              <a:buAutoNum type="arabicPeriod"/>
            </a:pPr>
            <a:r>
              <a:rPr lang="en" sz="1900"/>
              <a:t>What was the last thing you heard on the news? </a:t>
            </a:r>
            <a:r>
              <a:rPr i="1" lang="en" sz="1900"/>
              <a:t>(I heard that Argentina won the world cup.)</a:t>
            </a:r>
            <a:endParaRPr i="1" sz="1900"/>
          </a:p>
          <a:p>
            <a:pPr indent="-349250" lvl="0" marL="457200" rtl="0" algn="l">
              <a:spcBef>
                <a:spcPts val="0"/>
              </a:spcBef>
              <a:spcAft>
                <a:spcPts val="0"/>
              </a:spcAft>
              <a:buSzPts val="1900"/>
              <a:buAutoNum type="arabicPeriod"/>
            </a:pPr>
            <a:r>
              <a:rPr lang="en" sz="1900"/>
              <a:t>What was one of your recent emails about? (</a:t>
            </a:r>
            <a:r>
              <a:rPr i="1" lang="en" sz="1900"/>
              <a:t>The shopping mall emailed me and told me that there was a going to be a sale this weekend.)</a:t>
            </a:r>
            <a:endParaRPr i="1" sz="1900"/>
          </a:p>
          <a:p>
            <a:pPr indent="-349250" lvl="0" marL="457200" rtl="0" algn="l">
              <a:spcBef>
                <a:spcPts val="0"/>
              </a:spcBef>
              <a:spcAft>
                <a:spcPts val="0"/>
              </a:spcAft>
              <a:buSzPts val="1900"/>
              <a:buAutoNum type="arabicPeriod"/>
            </a:pPr>
            <a:r>
              <a:rPr lang="en" sz="1900"/>
              <a:t>What is one thing that you told someone in this class today?</a:t>
            </a:r>
            <a:endParaRPr sz="1900"/>
          </a:p>
        </p:txBody>
      </p:sp>
      <p:sp>
        <p:nvSpPr>
          <p:cNvPr id="157" name="Google Shape;157;p30"/>
          <p:cNvSpPr txBox="1"/>
          <p:nvPr>
            <p:ph type="title"/>
          </p:nvPr>
        </p:nvSpPr>
        <p:spPr>
          <a:xfrm>
            <a:off x="311700" y="130650"/>
            <a:ext cx="8520600" cy="841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Reported Speech Discussion Questions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0E0E3"/>
        </a:solid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311700" y="2169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Underline the </a:t>
            </a:r>
            <a:r>
              <a:rPr lang="en" u="sng"/>
              <a:t>two past tense statements</a:t>
            </a:r>
            <a:r>
              <a:rPr lang="en"/>
              <a:t> in </a:t>
            </a:r>
            <a:r>
              <a:rPr lang="en" u="sng">
                <a:highlight>
                  <a:srgbClr val="E06666"/>
                </a:highlight>
              </a:rPr>
              <a:t>red</a:t>
            </a:r>
            <a:r>
              <a:rPr lang="en"/>
              <a:t>.</a:t>
            </a:r>
            <a:endParaRPr/>
          </a:p>
        </p:txBody>
      </p:sp>
      <p:graphicFrame>
        <p:nvGraphicFramePr>
          <p:cNvPr id="61" name="Google Shape;61;p14"/>
          <p:cNvGraphicFramePr/>
          <p:nvPr/>
        </p:nvGraphicFramePr>
        <p:xfrm>
          <a:off x="456175" y="789625"/>
          <a:ext cx="3000000" cy="3000000"/>
        </p:xfrm>
        <a:graphic>
          <a:graphicData uri="http://schemas.openxmlformats.org/drawingml/2006/table">
            <a:tbl>
              <a:tblPr>
                <a:noFill/>
                <a:tableStyleId>{C6E9CFDB-ED79-44ED-9F01-48F09153CAEE}</a:tableStyleId>
              </a:tblPr>
              <a:tblGrid>
                <a:gridCol w="3926075"/>
                <a:gridCol w="4305575"/>
              </a:tblGrid>
              <a:tr h="320350">
                <a:tc>
                  <a:txBody>
                    <a:bodyPr/>
                    <a:lstStyle/>
                    <a:p>
                      <a:pPr indent="0" lvl="0" marL="0" rtl="0" algn="ctr">
                        <a:lnSpc>
                          <a:spcPct val="150000"/>
                        </a:lnSpc>
                        <a:spcBef>
                          <a:spcPts val="0"/>
                        </a:spcBef>
                        <a:spcAft>
                          <a:spcPts val="0"/>
                        </a:spcAft>
                        <a:buNone/>
                      </a:pPr>
                      <a:r>
                        <a:rPr b="1" i="1" lang="en" sz="1200"/>
                        <a:t>Direct Speech</a:t>
                      </a:r>
                      <a:endParaRPr b="1" i="1" sz="1200"/>
                    </a:p>
                  </a:txBody>
                  <a:tcPr marT="63500" marB="63500" marR="63500" marL="63500">
                    <a:solidFill>
                      <a:schemeClr val="lt1"/>
                    </a:solidFill>
                  </a:tcPr>
                </a:tc>
                <a:tc>
                  <a:txBody>
                    <a:bodyPr/>
                    <a:lstStyle/>
                    <a:p>
                      <a:pPr indent="0" lvl="0" marL="0" rtl="0" algn="ctr">
                        <a:lnSpc>
                          <a:spcPct val="150000"/>
                        </a:lnSpc>
                        <a:spcBef>
                          <a:spcPts val="0"/>
                        </a:spcBef>
                        <a:spcAft>
                          <a:spcPts val="0"/>
                        </a:spcAft>
                        <a:buNone/>
                      </a:pPr>
                      <a:r>
                        <a:rPr b="1" i="1" lang="en" sz="1200"/>
                        <a:t>Reported Speech</a:t>
                      </a:r>
                      <a:endParaRPr b="1" i="1" sz="1200"/>
                    </a:p>
                  </a:txBody>
                  <a:tcPr marT="63500" marB="63500" marR="63500" marL="63500">
                    <a:solidFill>
                      <a:schemeClr val="lt1"/>
                    </a:solidFill>
                  </a:tcPr>
                </a:tc>
              </a:tr>
              <a:tr h="2861550">
                <a:tc>
                  <a:txBody>
                    <a:bodyPr/>
                    <a:lstStyle/>
                    <a:p>
                      <a:pPr indent="0" lvl="0" marL="0" rtl="0" algn="l">
                        <a:lnSpc>
                          <a:spcPct val="150000"/>
                        </a:lnSpc>
                        <a:spcBef>
                          <a:spcPts val="0"/>
                        </a:spcBef>
                        <a:spcAft>
                          <a:spcPts val="0"/>
                        </a:spcAft>
                        <a:buNone/>
                      </a:pPr>
                      <a:r>
                        <a:rPr b="1" i="1" lang="en" sz="1200"/>
                        <a:t>Tina, the assistant manager, and Sam are talking in the office.</a:t>
                      </a:r>
                      <a:endParaRPr b="1" i="1" sz="1200"/>
                    </a:p>
                    <a:p>
                      <a:pPr indent="0" lvl="0" marL="0" rtl="0" algn="l">
                        <a:lnSpc>
                          <a:spcPct val="150000"/>
                        </a:lnSpc>
                        <a:spcBef>
                          <a:spcPts val="0"/>
                        </a:spcBef>
                        <a:spcAft>
                          <a:spcPts val="0"/>
                        </a:spcAft>
                        <a:buNone/>
                      </a:pPr>
                      <a:r>
                        <a:t/>
                      </a:r>
                      <a:endParaRPr b="1" sz="1200"/>
                    </a:p>
                    <a:p>
                      <a:pPr indent="-304800" lvl="0" marL="457200" rtl="0" algn="l">
                        <a:lnSpc>
                          <a:spcPct val="150000"/>
                        </a:lnSpc>
                        <a:spcBef>
                          <a:spcPts val="0"/>
                        </a:spcBef>
                        <a:spcAft>
                          <a:spcPts val="0"/>
                        </a:spcAft>
                        <a:buSzPts val="1200"/>
                        <a:buChar char="●"/>
                      </a:pPr>
                      <a:r>
                        <a:rPr b="1" lang="en" sz="1200"/>
                        <a:t>Tina asked, “Why were you late on Friday?”</a:t>
                      </a:r>
                      <a:endParaRPr b="1" sz="1200"/>
                    </a:p>
                    <a:p>
                      <a:pPr indent="-304800" lvl="0" marL="457200" rtl="0" algn="l">
                        <a:lnSpc>
                          <a:spcPct val="150000"/>
                        </a:lnSpc>
                        <a:spcBef>
                          <a:spcPts val="0"/>
                        </a:spcBef>
                        <a:spcAft>
                          <a:spcPts val="0"/>
                        </a:spcAft>
                        <a:buSzPts val="1200"/>
                        <a:buChar char="●"/>
                      </a:pPr>
                      <a:r>
                        <a:rPr b="1" lang="en" sz="1200"/>
                        <a:t>“</a:t>
                      </a:r>
                      <a:r>
                        <a:rPr b="1" lang="en" sz="1200">
                          <a:highlight>
                            <a:srgbClr val="E06666"/>
                          </a:highlight>
                        </a:rPr>
                        <a:t>Because my car broke down</a:t>
                      </a:r>
                      <a:r>
                        <a:rPr b="1" lang="en" sz="1200"/>
                        <a:t>,” said Sam.</a:t>
                      </a:r>
                      <a:endParaRPr b="1" sz="1200"/>
                    </a:p>
                    <a:p>
                      <a:pPr indent="-304800" lvl="0" marL="457200" rtl="0" algn="l">
                        <a:lnSpc>
                          <a:spcPct val="150000"/>
                        </a:lnSpc>
                        <a:spcBef>
                          <a:spcPts val="0"/>
                        </a:spcBef>
                        <a:spcAft>
                          <a:spcPts val="0"/>
                        </a:spcAft>
                        <a:buSzPts val="1200"/>
                        <a:buChar char="●"/>
                      </a:pPr>
                      <a:r>
                        <a:rPr b="1" lang="en" sz="1200"/>
                        <a:t>“Really?” asked Tina, “</a:t>
                      </a:r>
                      <a:r>
                        <a:rPr b="1" lang="en" sz="1200">
                          <a:highlight>
                            <a:srgbClr val="E06666"/>
                          </a:highlight>
                        </a:rPr>
                        <a:t>Because the manager saw you at the beach!</a:t>
                      </a:r>
                      <a:r>
                        <a:rPr b="1" lang="en" sz="1200"/>
                        <a:t>”</a:t>
                      </a:r>
                      <a:endParaRPr b="1" sz="1200"/>
                    </a:p>
                    <a:p>
                      <a:pPr indent="-304800" lvl="0" marL="457200" rtl="0" algn="l">
                        <a:lnSpc>
                          <a:spcPct val="150000"/>
                        </a:lnSpc>
                        <a:spcBef>
                          <a:spcPts val="0"/>
                        </a:spcBef>
                        <a:spcAft>
                          <a:spcPts val="0"/>
                        </a:spcAft>
                        <a:buSzPts val="1200"/>
                        <a:buChar char="●"/>
                      </a:pPr>
                      <a:r>
                        <a:rPr b="1" lang="en" sz="1200"/>
                        <a:t>“Uh oh,” said Sam, “What should I do?”</a:t>
                      </a:r>
                      <a:endParaRPr b="1" sz="1200"/>
                    </a:p>
                    <a:p>
                      <a:pPr indent="-304800" lvl="0" marL="457200" rtl="0" algn="l">
                        <a:lnSpc>
                          <a:spcPct val="150000"/>
                        </a:lnSpc>
                        <a:spcBef>
                          <a:spcPts val="0"/>
                        </a:spcBef>
                        <a:spcAft>
                          <a:spcPts val="0"/>
                        </a:spcAft>
                        <a:buSzPts val="1200"/>
                        <a:buChar char="●"/>
                      </a:pPr>
                      <a:r>
                        <a:rPr b="1" lang="en" sz="1200"/>
                        <a:t>“Nothing,” said Tina, “I am going to fire you. You don’t work here anymore.”</a:t>
                      </a:r>
                      <a:endParaRPr b="1" sz="1200"/>
                    </a:p>
                    <a:p>
                      <a:pPr indent="-304800" lvl="0" marL="457200" rtl="0" algn="l">
                        <a:lnSpc>
                          <a:spcPct val="150000"/>
                        </a:lnSpc>
                        <a:spcBef>
                          <a:spcPts val="0"/>
                        </a:spcBef>
                        <a:spcAft>
                          <a:spcPts val="0"/>
                        </a:spcAft>
                        <a:buSzPts val="1200"/>
                        <a:buChar char="●"/>
                      </a:pPr>
                      <a:r>
                        <a:rPr b="1" lang="en" sz="1200"/>
                        <a:t>“You can’t fire me! I quit!” said Sam.</a:t>
                      </a:r>
                      <a:endParaRPr b="1" sz="1200"/>
                    </a:p>
                    <a:p>
                      <a:pPr indent="-304800" lvl="0" marL="457200" rtl="0" algn="l">
                        <a:lnSpc>
                          <a:spcPct val="150000"/>
                        </a:lnSpc>
                        <a:spcBef>
                          <a:spcPts val="0"/>
                        </a:spcBef>
                        <a:spcAft>
                          <a:spcPts val="0"/>
                        </a:spcAft>
                        <a:buSzPts val="1200"/>
                        <a:buChar char="●"/>
                      </a:pPr>
                      <a:r>
                        <a:rPr b="1" lang="en" sz="1200"/>
                        <a:t>“Are you serious?” asked Tina.</a:t>
                      </a:r>
                      <a:endParaRPr b="1" sz="1200"/>
                    </a:p>
                    <a:p>
                      <a:pPr indent="-304800" lvl="0" marL="457200" rtl="0" algn="l">
                        <a:lnSpc>
                          <a:spcPct val="150000"/>
                        </a:lnSpc>
                        <a:spcBef>
                          <a:spcPts val="0"/>
                        </a:spcBef>
                        <a:spcAft>
                          <a:spcPts val="0"/>
                        </a:spcAft>
                        <a:buSzPts val="1200"/>
                        <a:buChar char="●"/>
                      </a:pPr>
                      <a:r>
                        <a:rPr b="1" lang="en" sz="1200"/>
                        <a:t>“Yes!” he said.</a:t>
                      </a:r>
                      <a:endParaRPr b="1" sz="1200"/>
                    </a:p>
                  </a:txBody>
                  <a:tcPr marT="63500" marB="63500" marR="63500" marL="63500">
                    <a:solidFill>
                      <a:schemeClr val="lt1"/>
                    </a:solidFill>
                  </a:tcPr>
                </a:tc>
                <a:tc>
                  <a:txBody>
                    <a:bodyPr/>
                    <a:lstStyle/>
                    <a:p>
                      <a:pPr indent="0" lvl="0" marL="0" rtl="0" algn="l">
                        <a:lnSpc>
                          <a:spcPct val="150000"/>
                        </a:lnSpc>
                        <a:spcBef>
                          <a:spcPts val="0"/>
                        </a:spcBef>
                        <a:spcAft>
                          <a:spcPts val="0"/>
                        </a:spcAft>
                        <a:buNone/>
                      </a:pPr>
                      <a:r>
                        <a:rPr b="1" i="1" lang="en" sz="1200"/>
                        <a:t>Anika heard Tina and Sam talking in the office, so she is telling her coworker about it.</a:t>
                      </a:r>
                      <a:endParaRPr b="1" sz="1200"/>
                    </a:p>
                    <a:p>
                      <a:pPr indent="0" lvl="0" marL="0" rtl="0" algn="l">
                        <a:lnSpc>
                          <a:spcPct val="150000"/>
                        </a:lnSpc>
                        <a:spcBef>
                          <a:spcPts val="0"/>
                        </a:spcBef>
                        <a:spcAft>
                          <a:spcPts val="0"/>
                        </a:spcAft>
                        <a:buNone/>
                      </a:pPr>
                      <a:r>
                        <a:t/>
                      </a:r>
                      <a:endParaRPr b="1" sz="1200"/>
                    </a:p>
                    <a:p>
                      <a:pPr indent="0" lvl="0" marL="0" rtl="0" algn="l">
                        <a:lnSpc>
                          <a:spcPct val="150000"/>
                        </a:lnSpc>
                        <a:spcBef>
                          <a:spcPts val="0"/>
                        </a:spcBef>
                        <a:spcAft>
                          <a:spcPts val="0"/>
                        </a:spcAft>
                        <a:buNone/>
                      </a:pPr>
                      <a:r>
                        <a:rPr b="1" lang="en" sz="1200"/>
                        <a:t>First, Tina asked why Sam was late on Friday. He said </a:t>
                      </a:r>
                      <a:r>
                        <a:rPr b="1" lang="en" sz="1200">
                          <a:highlight>
                            <a:srgbClr val="E06666"/>
                          </a:highlight>
                        </a:rPr>
                        <a:t>because his car broke down</a:t>
                      </a:r>
                      <a:r>
                        <a:rPr b="1" lang="en" sz="1200"/>
                        <a:t>. However, Tina said </a:t>
                      </a:r>
                      <a:r>
                        <a:rPr b="1" lang="en" sz="1200">
                          <a:highlight>
                            <a:srgbClr val="E06666"/>
                          </a:highlight>
                        </a:rPr>
                        <a:t>the manager had seen him at the beach</a:t>
                      </a:r>
                      <a:r>
                        <a:rPr b="1" lang="en" sz="1200"/>
                        <a:t>. Sam asked what he should do, and Tina said nothing because she was going to fire him, and he didn’t work here anymore. Sam said that she couldn’t fire him, and he quit! Tina asked him if he was serious, and he said yes!</a:t>
                      </a:r>
                      <a:endParaRPr b="1" sz="1200"/>
                    </a:p>
                  </a:txBody>
                  <a:tcPr marT="63500" marB="63500" marR="63500" marL="63500">
                    <a:solidFill>
                      <a:schemeClr val="lt1"/>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0E0E3"/>
        </a:solidFill>
      </p:bgPr>
    </p:bg>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Underline the </a:t>
            </a:r>
            <a:r>
              <a:rPr lang="en" u="sng"/>
              <a:t>two past tense statements</a:t>
            </a:r>
            <a:r>
              <a:rPr lang="en"/>
              <a:t> in </a:t>
            </a:r>
            <a:r>
              <a:rPr lang="en" u="sng">
                <a:highlight>
                  <a:srgbClr val="E06666"/>
                </a:highlight>
              </a:rPr>
              <a:t>red</a:t>
            </a:r>
            <a:r>
              <a:rPr lang="en"/>
              <a:t>.</a:t>
            </a:r>
            <a:endParaRPr sz="2500"/>
          </a:p>
        </p:txBody>
      </p:sp>
      <p:sp>
        <p:nvSpPr>
          <p:cNvPr id="67" name="Google Shape;67;p15"/>
          <p:cNvSpPr txBox="1"/>
          <p:nvPr>
            <p:ph idx="1" type="body"/>
          </p:nvPr>
        </p:nvSpPr>
        <p:spPr>
          <a:xfrm>
            <a:off x="311700" y="1152475"/>
            <a:ext cx="8520600" cy="3416400"/>
          </a:xfrm>
          <a:prstGeom prst="rect">
            <a:avLst/>
          </a:prstGeom>
          <a:solidFill>
            <a:schemeClr val="lt1"/>
          </a:solidFill>
        </p:spPr>
        <p:txBody>
          <a:bodyPr anchorCtr="0" anchor="t" bIns="91425" lIns="91425" spcFirstLastPara="1" rIns="91425" wrap="square" tIns="91425">
            <a:noAutofit/>
          </a:bodyPr>
          <a:lstStyle/>
          <a:p>
            <a:pPr indent="-330200" lvl="0" marL="457200" rtl="0" algn="l">
              <a:lnSpc>
                <a:spcPct val="150000"/>
              </a:lnSpc>
              <a:spcBef>
                <a:spcPts val="0"/>
              </a:spcBef>
              <a:spcAft>
                <a:spcPts val="0"/>
              </a:spcAft>
              <a:buClr>
                <a:schemeClr val="dk1"/>
              </a:buClr>
              <a:buSzPts val="1600"/>
              <a:buAutoNum type="arabicPeriod"/>
            </a:pPr>
            <a:r>
              <a:rPr lang="en" sz="1600">
                <a:solidFill>
                  <a:schemeClr val="dk1"/>
                </a:solidFill>
              </a:rPr>
              <a:t>Underline the</a:t>
            </a:r>
            <a:r>
              <a:rPr b="1" lang="en" sz="1600">
                <a:solidFill>
                  <a:schemeClr val="dk1"/>
                </a:solidFill>
              </a:rPr>
              <a:t> two past tense</a:t>
            </a:r>
            <a:r>
              <a:rPr lang="en" sz="1600">
                <a:solidFill>
                  <a:schemeClr val="dk1"/>
                </a:solidFill>
              </a:rPr>
              <a:t> </a:t>
            </a:r>
            <a:r>
              <a:rPr b="1" lang="en" sz="1600" u="sng">
                <a:solidFill>
                  <a:schemeClr val="dk1"/>
                </a:solidFill>
              </a:rPr>
              <a:t>statements</a:t>
            </a:r>
            <a:r>
              <a:rPr b="1" lang="en" sz="1600">
                <a:solidFill>
                  <a:schemeClr val="dk1"/>
                </a:solidFill>
              </a:rPr>
              <a:t> </a:t>
            </a:r>
            <a:r>
              <a:rPr lang="en" sz="1600">
                <a:solidFill>
                  <a:schemeClr val="dk1"/>
                </a:solidFill>
              </a:rPr>
              <a:t>in the </a:t>
            </a:r>
            <a:r>
              <a:rPr b="1" lang="en" sz="1600">
                <a:solidFill>
                  <a:schemeClr val="dk1"/>
                </a:solidFill>
              </a:rPr>
              <a:t>direct speech </a:t>
            </a:r>
            <a:r>
              <a:rPr lang="en" sz="1600">
                <a:solidFill>
                  <a:schemeClr val="dk1"/>
                </a:solidFill>
              </a:rPr>
              <a:t>above. USE RED.</a:t>
            </a:r>
            <a:endParaRPr sz="1600">
              <a:solidFill>
                <a:schemeClr val="dk1"/>
              </a:solidFill>
            </a:endParaRPr>
          </a:p>
          <a:p>
            <a:pPr indent="-330200" lvl="1" marL="914400" rtl="0" algn="l">
              <a:lnSpc>
                <a:spcPct val="150000"/>
              </a:lnSpc>
              <a:spcBef>
                <a:spcPts val="0"/>
              </a:spcBef>
              <a:spcAft>
                <a:spcPts val="0"/>
              </a:spcAft>
              <a:buClr>
                <a:schemeClr val="dk1"/>
              </a:buClr>
              <a:buSzPts val="1600"/>
              <a:buAutoNum type="alphaLcPeriod"/>
            </a:pPr>
            <a:r>
              <a:rPr lang="en" sz="1600">
                <a:solidFill>
                  <a:schemeClr val="dk1"/>
                </a:solidFill>
              </a:rPr>
              <a:t>Find the</a:t>
            </a:r>
            <a:r>
              <a:rPr b="1" lang="en" sz="1600">
                <a:solidFill>
                  <a:schemeClr val="dk1"/>
                </a:solidFill>
              </a:rPr>
              <a:t> same two past tense </a:t>
            </a:r>
            <a:r>
              <a:rPr b="1" lang="en" sz="1600" u="sng">
                <a:solidFill>
                  <a:schemeClr val="dk1"/>
                </a:solidFill>
              </a:rPr>
              <a:t>statements</a:t>
            </a:r>
            <a:r>
              <a:rPr b="1" lang="en" sz="1600">
                <a:solidFill>
                  <a:schemeClr val="dk1"/>
                </a:solidFill>
              </a:rPr>
              <a:t> </a:t>
            </a:r>
            <a:r>
              <a:rPr lang="en" sz="1600">
                <a:solidFill>
                  <a:schemeClr val="dk1"/>
                </a:solidFill>
              </a:rPr>
              <a:t>in the </a:t>
            </a:r>
            <a:r>
              <a:rPr b="1" lang="en" sz="1600">
                <a:solidFill>
                  <a:schemeClr val="dk1"/>
                </a:solidFill>
              </a:rPr>
              <a:t>reported speech</a:t>
            </a:r>
            <a:r>
              <a:rPr lang="en" sz="1600">
                <a:solidFill>
                  <a:schemeClr val="dk1"/>
                </a:solidFill>
              </a:rPr>
              <a:t> and underline them. USE RED.</a:t>
            </a:r>
            <a:endParaRPr sz="1600">
              <a:solidFill>
                <a:schemeClr val="dk1"/>
              </a:solidFill>
            </a:endParaRPr>
          </a:p>
          <a:p>
            <a:pPr indent="-330200" lvl="1" marL="914400" rtl="0" algn="l">
              <a:lnSpc>
                <a:spcPct val="150000"/>
              </a:lnSpc>
              <a:spcBef>
                <a:spcPts val="0"/>
              </a:spcBef>
              <a:spcAft>
                <a:spcPts val="0"/>
              </a:spcAft>
              <a:buClr>
                <a:schemeClr val="dk1"/>
              </a:buClr>
              <a:buSzPts val="1600"/>
              <a:buAutoNum type="alphaLcPeriod"/>
            </a:pPr>
            <a:r>
              <a:rPr lang="en" sz="1600">
                <a:solidFill>
                  <a:schemeClr val="dk1"/>
                </a:solidFill>
              </a:rPr>
              <a:t>How did the first statement </a:t>
            </a:r>
            <a:r>
              <a:rPr b="1" lang="en" sz="1600">
                <a:solidFill>
                  <a:schemeClr val="dk1"/>
                </a:solidFill>
              </a:rPr>
              <a:t>change</a:t>
            </a:r>
            <a:r>
              <a:rPr lang="en" sz="1600">
                <a:solidFill>
                  <a:schemeClr val="dk1"/>
                </a:solidFill>
              </a:rPr>
              <a:t> in reported speech? </a:t>
            </a:r>
            <a:r>
              <a:rPr i="1" lang="en" sz="1600">
                <a:solidFill>
                  <a:schemeClr val="dk1"/>
                </a:solidFill>
              </a:rPr>
              <a:t>Hint: Look at the pronouns and the verbs.</a:t>
            </a:r>
            <a:endParaRPr i="1" sz="1600">
              <a:solidFill>
                <a:schemeClr val="dk1"/>
              </a:solidFill>
            </a:endParaRPr>
          </a:p>
          <a:p>
            <a:pPr indent="-330200" lvl="2" marL="1371600" rtl="0" algn="l">
              <a:lnSpc>
                <a:spcPct val="150000"/>
              </a:lnSpc>
              <a:spcBef>
                <a:spcPts val="0"/>
              </a:spcBef>
              <a:spcAft>
                <a:spcPts val="0"/>
              </a:spcAft>
              <a:buClr>
                <a:schemeClr val="dk1"/>
              </a:buClr>
              <a:buSzPts val="1600"/>
              <a:buAutoNum type="romanLcPeriod"/>
            </a:pPr>
            <a:r>
              <a:rPr b="1" lang="en" sz="1600" u="sng">
                <a:solidFill>
                  <a:schemeClr val="dk1"/>
                </a:solidFill>
              </a:rPr>
              <a:t>My</a:t>
            </a:r>
            <a:r>
              <a:rPr b="1" lang="en" sz="1600">
                <a:solidFill>
                  <a:schemeClr val="dk1"/>
                </a:solidFill>
              </a:rPr>
              <a:t> changed to </a:t>
            </a:r>
            <a:r>
              <a:rPr b="1" lang="en" sz="1600" u="sng">
                <a:solidFill>
                  <a:schemeClr val="dk1"/>
                </a:solidFill>
              </a:rPr>
              <a:t>his</a:t>
            </a:r>
            <a:r>
              <a:rPr b="1" lang="en" sz="1600">
                <a:solidFill>
                  <a:schemeClr val="dk1"/>
                </a:solidFill>
              </a:rPr>
              <a:t>, and </a:t>
            </a:r>
            <a:r>
              <a:rPr b="1" lang="en" sz="1600" u="sng">
                <a:solidFill>
                  <a:schemeClr val="dk1"/>
                </a:solidFill>
              </a:rPr>
              <a:t>broke</a:t>
            </a:r>
            <a:r>
              <a:rPr b="1" lang="en" sz="1600">
                <a:solidFill>
                  <a:schemeClr val="dk1"/>
                </a:solidFill>
              </a:rPr>
              <a:t> stayed the same. </a:t>
            </a:r>
            <a:endParaRPr b="1" sz="1600">
              <a:solidFill>
                <a:schemeClr val="dk1"/>
              </a:solidFill>
            </a:endParaRPr>
          </a:p>
          <a:p>
            <a:pPr indent="-330200" lvl="1" marL="914400" rtl="0" algn="l">
              <a:lnSpc>
                <a:spcPct val="150000"/>
              </a:lnSpc>
              <a:spcBef>
                <a:spcPts val="0"/>
              </a:spcBef>
              <a:spcAft>
                <a:spcPts val="0"/>
              </a:spcAft>
              <a:buClr>
                <a:schemeClr val="dk1"/>
              </a:buClr>
              <a:buSzPts val="1600"/>
              <a:buAutoNum type="alphaLcPeriod"/>
            </a:pPr>
            <a:r>
              <a:rPr lang="en" sz="1600">
                <a:solidFill>
                  <a:schemeClr val="dk1"/>
                </a:solidFill>
              </a:rPr>
              <a:t>How did the second statement </a:t>
            </a:r>
            <a:r>
              <a:rPr b="1" lang="en" sz="1600">
                <a:solidFill>
                  <a:schemeClr val="dk1"/>
                </a:solidFill>
              </a:rPr>
              <a:t>change</a:t>
            </a:r>
            <a:r>
              <a:rPr lang="en" sz="1600">
                <a:solidFill>
                  <a:schemeClr val="dk1"/>
                </a:solidFill>
              </a:rPr>
              <a:t> in reported speech? </a:t>
            </a:r>
            <a:r>
              <a:rPr i="1" lang="en" sz="1600">
                <a:solidFill>
                  <a:schemeClr val="dk1"/>
                </a:solidFill>
              </a:rPr>
              <a:t>Hint: Look at the pronouns and the verbs.</a:t>
            </a:r>
            <a:endParaRPr sz="1600">
              <a:solidFill>
                <a:schemeClr val="dk1"/>
              </a:solidFill>
            </a:endParaRPr>
          </a:p>
          <a:p>
            <a:pPr indent="-330200" lvl="2" marL="1371600" rtl="0" algn="l">
              <a:lnSpc>
                <a:spcPct val="150000"/>
              </a:lnSpc>
              <a:spcBef>
                <a:spcPts val="0"/>
              </a:spcBef>
              <a:spcAft>
                <a:spcPts val="0"/>
              </a:spcAft>
              <a:buClr>
                <a:schemeClr val="dk1"/>
              </a:buClr>
              <a:buSzPts val="1600"/>
              <a:buAutoNum type="romanLcPeriod"/>
            </a:pPr>
            <a:r>
              <a:rPr b="1" lang="en" sz="1600" u="sng">
                <a:solidFill>
                  <a:schemeClr val="dk1"/>
                </a:solidFill>
              </a:rPr>
              <a:t>You</a:t>
            </a:r>
            <a:r>
              <a:rPr b="1" lang="en" sz="1600">
                <a:solidFill>
                  <a:schemeClr val="dk1"/>
                </a:solidFill>
              </a:rPr>
              <a:t> became </a:t>
            </a:r>
            <a:r>
              <a:rPr b="1" lang="en" sz="1600" u="sng">
                <a:solidFill>
                  <a:schemeClr val="dk1"/>
                </a:solidFill>
              </a:rPr>
              <a:t>him</a:t>
            </a:r>
            <a:r>
              <a:rPr b="1" lang="en" sz="1600">
                <a:solidFill>
                  <a:schemeClr val="dk1"/>
                </a:solidFill>
              </a:rPr>
              <a:t>, and </a:t>
            </a:r>
            <a:r>
              <a:rPr b="1" lang="en" sz="1600" u="sng">
                <a:solidFill>
                  <a:schemeClr val="dk1"/>
                </a:solidFill>
              </a:rPr>
              <a:t>saw</a:t>
            </a:r>
            <a:r>
              <a:rPr b="1" lang="en" sz="1600">
                <a:solidFill>
                  <a:schemeClr val="dk1"/>
                </a:solidFill>
              </a:rPr>
              <a:t> became </a:t>
            </a:r>
            <a:r>
              <a:rPr b="1" lang="en" sz="1600" u="sng">
                <a:solidFill>
                  <a:schemeClr val="dk1"/>
                </a:solidFill>
              </a:rPr>
              <a:t>had seen</a:t>
            </a:r>
            <a:r>
              <a:rPr b="1" lang="en" sz="1600">
                <a:solidFill>
                  <a:schemeClr val="dk1"/>
                </a:solidFill>
              </a:rPr>
              <a:t>.</a:t>
            </a:r>
            <a:endParaRPr b="1" sz="16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0E0E3"/>
        </a:solidFill>
      </p:bgPr>
    </p:bg>
    <p:spTree>
      <p:nvGrpSpPr>
        <p:cNvPr id="71" name="Shape 71"/>
        <p:cNvGrpSpPr/>
        <p:nvPr/>
      </p:nvGrpSpPr>
      <p:grpSpPr>
        <a:xfrm>
          <a:off x="0" y="0"/>
          <a:ext cx="0" cy="0"/>
          <a:chOff x="0" y="0"/>
          <a:chExt cx="0" cy="0"/>
        </a:xfrm>
      </p:grpSpPr>
      <p:sp>
        <p:nvSpPr>
          <p:cNvPr id="72" name="Google Shape;72;p16"/>
          <p:cNvSpPr txBox="1"/>
          <p:nvPr>
            <p:ph type="title"/>
          </p:nvPr>
        </p:nvSpPr>
        <p:spPr>
          <a:xfrm>
            <a:off x="311700" y="2169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Underline the </a:t>
            </a:r>
            <a:r>
              <a:rPr lang="en" u="sng"/>
              <a:t>can</a:t>
            </a:r>
            <a:r>
              <a:rPr lang="en" u="sng"/>
              <a:t> statement</a:t>
            </a:r>
            <a:r>
              <a:rPr lang="en"/>
              <a:t> in </a:t>
            </a:r>
            <a:r>
              <a:rPr lang="en" u="sng">
                <a:highlight>
                  <a:srgbClr val="A4C2F4"/>
                </a:highlight>
              </a:rPr>
              <a:t>blue</a:t>
            </a:r>
            <a:r>
              <a:rPr lang="en"/>
              <a:t>.</a:t>
            </a:r>
            <a:endParaRPr/>
          </a:p>
        </p:txBody>
      </p:sp>
      <p:graphicFrame>
        <p:nvGraphicFramePr>
          <p:cNvPr id="73" name="Google Shape;73;p16"/>
          <p:cNvGraphicFramePr/>
          <p:nvPr/>
        </p:nvGraphicFramePr>
        <p:xfrm>
          <a:off x="456175" y="789625"/>
          <a:ext cx="3000000" cy="3000000"/>
        </p:xfrm>
        <a:graphic>
          <a:graphicData uri="http://schemas.openxmlformats.org/drawingml/2006/table">
            <a:tbl>
              <a:tblPr>
                <a:noFill/>
                <a:tableStyleId>{C6E9CFDB-ED79-44ED-9F01-48F09153CAEE}</a:tableStyleId>
              </a:tblPr>
              <a:tblGrid>
                <a:gridCol w="3926075"/>
                <a:gridCol w="4305575"/>
              </a:tblGrid>
              <a:tr h="320350">
                <a:tc>
                  <a:txBody>
                    <a:bodyPr/>
                    <a:lstStyle/>
                    <a:p>
                      <a:pPr indent="0" lvl="0" marL="0" rtl="0" algn="ctr">
                        <a:lnSpc>
                          <a:spcPct val="150000"/>
                        </a:lnSpc>
                        <a:spcBef>
                          <a:spcPts val="0"/>
                        </a:spcBef>
                        <a:spcAft>
                          <a:spcPts val="0"/>
                        </a:spcAft>
                        <a:buNone/>
                      </a:pPr>
                      <a:r>
                        <a:rPr b="1" i="1" lang="en" sz="1200"/>
                        <a:t>Direct Speech</a:t>
                      </a:r>
                      <a:endParaRPr b="1" i="1" sz="1200"/>
                    </a:p>
                  </a:txBody>
                  <a:tcPr marT="63500" marB="63500" marR="63500" marL="63500">
                    <a:solidFill>
                      <a:schemeClr val="lt1"/>
                    </a:solidFill>
                  </a:tcPr>
                </a:tc>
                <a:tc>
                  <a:txBody>
                    <a:bodyPr/>
                    <a:lstStyle/>
                    <a:p>
                      <a:pPr indent="0" lvl="0" marL="0" rtl="0" algn="ctr">
                        <a:lnSpc>
                          <a:spcPct val="150000"/>
                        </a:lnSpc>
                        <a:spcBef>
                          <a:spcPts val="0"/>
                        </a:spcBef>
                        <a:spcAft>
                          <a:spcPts val="0"/>
                        </a:spcAft>
                        <a:buNone/>
                      </a:pPr>
                      <a:r>
                        <a:rPr b="1" i="1" lang="en" sz="1200"/>
                        <a:t>Reported Speech</a:t>
                      </a:r>
                      <a:endParaRPr b="1" i="1" sz="1200"/>
                    </a:p>
                  </a:txBody>
                  <a:tcPr marT="63500" marB="63500" marR="63500" marL="63500">
                    <a:solidFill>
                      <a:schemeClr val="lt1"/>
                    </a:solidFill>
                  </a:tcPr>
                </a:tc>
              </a:tr>
              <a:tr h="2861550">
                <a:tc>
                  <a:txBody>
                    <a:bodyPr/>
                    <a:lstStyle/>
                    <a:p>
                      <a:pPr indent="0" lvl="0" marL="0" rtl="0" algn="l">
                        <a:lnSpc>
                          <a:spcPct val="150000"/>
                        </a:lnSpc>
                        <a:spcBef>
                          <a:spcPts val="0"/>
                        </a:spcBef>
                        <a:spcAft>
                          <a:spcPts val="0"/>
                        </a:spcAft>
                        <a:buNone/>
                      </a:pPr>
                      <a:r>
                        <a:rPr b="1" i="1" lang="en" sz="1200"/>
                        <a:t>Tina, the assistant manager, and Sam are talking in the office.</a:t>
                      </a:r>
                      <a:endParaRPr b="1" i="1" sz="1200"/>
                    </a:p>
                    <a:p>
                      <a:pPr indent="0" lvl="0" marL="0" rtl="0" algn="l">
                        <a:lnSpc>
                          <a:spcPct val="150000"/>
                        </a:lnSpc>
                        <a:spcBef>
                          <a:spcPts val="0"/>
                        </a:spcBef>
                        <a:spcAft>
                          <a:spcPts val="0"/>
                        </a:spcAft>
                        <a:buNone/>
                      </a:pPr>
                      <a:r>
                        <a:t/>
                      </a:r>
                      <a:endParaRPr b="1" sz="1200"/>
                    </a:p>
                    <a:p>
                      <a:pPr indent="-304800" lvl="0" marL="457200" rtl="0" algn="l">
                        <a:lnSpc>
                          <a:spcPct val="150000"/>
                        </a:lnSpc>
                        <a:spcBef>
                          <a:spcPts val="0"/>
                        </a:spcBef>
                        <a:spcAft>
                          <a:spcPts val="0"/>
                        </a:spcAft>
                        <a:buSzPts val="1200"/>
                        <a:buChar char="●"/>
                      </a:pPr>
                      <a:r>
                        <a:rPr b="1" lang="en" sz="1200"/>
                        <a:t>Tina asked, “Why were you late on Friday?”</a:t>
                      </a:r>
                      <a:endParaRPr b="1" sz="1200"/>
                    </a:p>
                    <a:p>
                      <a:pPr indent="-304800" lvl="0" marL="457200" rtl="0" algn="l">
                        <a:lnSpc>
                          <a:spcPct val="150000"/>
                        </a:lnSpc>
                        <a:spcBef>
                          <a:spcPts val="0"/>
                        </a:spcBef>
                        <a:spcAft>
                          <a:spcPts val="0"/>
                        </a:spcAft>
                        <a:buSzPts val="1200"/>
                        <a:buChar char="●"/>
                      </a:pPr>
                      <a:r>
                        <a:rPr b="1" lang="en" sz="1200"/>
                        <a:t>“Because my car broke down,” said Sam.</a:t>
                      </a:r>
                      <a:endParaRPr b="1" sz="1200"/>
                    </a:p>
                    <a:p>
                      <a:pPr indent="-304800" lvl="0" marL="457200" rtl="0" algn="l">
                        <a:lnSpc>
                          <a:spcPct val="150000"/>
                        </a:lnSpc>
                        <a:spcBef>
                          <a:spcPts val="0"/>
                        </a:spcBef>
                        <a:spcAft>
                          <a:spcPts val="0"/>
                        </a:spcAft>
                        <a:buSzPts val="1200"/>
                        <a:buChar char="●"/>
                      </a:pPr>
                      <a:r>
                        <a:rPr b="1" lang="en" sz="1200"/>
                        <a:t>“Really?” asked Tina, “Because the manager saw you at the beach!”</a:t>
                      </a:r>
                      <a:endParaRPr b="1" sz="1200"/>
                    </a:p>
                    <a:p>
                      <a:pPr indent="-304800" lvl="0" marL="457200" rtl="0" algn="l">
                        <a:lnSpc>
                          <a:spcPct val="150000"/>
                        </a:lnSpc>
                        <a:spcBef>
                          <a:spcPts val="0"/>
                        </a:spcBef>
                        <a:spcAft>
                          <a:spcPts val="0"/>
                        </a:spcAft>
                        <a:buSzPts val="1200"/>
                        <a:buChar char="●"/>
                      </a:pPr>
                      <a:r>
                        <a:rPr b="1" lang="en" sz="1200"/>
                        <a:t>“Uh oh,” said Sam, “What should I do?”</a:t>
                      </a:r>
                      <a:endParaRPr b="1" sz="1200"/>
                    </a:p>
                    <a:p>
                      <a:pPr indent="-304800" lvl="0" marL="457200" rtl="0" algn="l">
                        <a:lnSpc>
                          <a:spcPct val="150000"/>
                        </a:lnSpc>
                        <a:spcBef>
                          <a:spcPts val="0"/>
                        </a:spcBef>
                        <a:spcAft>
                          <a:spcPts val="0"/>
                        </a:spcAft>
                        <a:buSzPts val="1200"/>
                        <a:buChar char="●"/>
                      </a:pPr>
                      <a:r>
                        <a:rPr b="1" lang="en" sz="1200"/>
                        <a:t>“Nothing,” said Tina, “I am going to fire you. You don’t work here anymore.”</a:t>
                      </a:r>
                      <a:endParaRPr b="1" sz="1200"/>
                    </a:p>
                    <a:p>
                      <a:pPr indent="-304800" lvl="0" marL="457200" rtl="0" algn="l">
                        <a:lnSpc>
                          <a:spcPct val="150000"/>
                        </a:lnSpc>
                        <a:spcBef>
                          <a:spcPts val="0"/>
                        </a:spcBef>
                        <a:spcAft>
                          <a:spcPts val="0"/>
                        </a:spcAft>
                        <a:buSzPts val="1200"/>
                        <a:buChar char="●"/>
                      </a:pPr>
                      <a:r>
                        <a:rPr b="1" lang="en" sz="1200"/>
                        <a:t>“</a:t>
                      </a:r>
                      <a:r>
                        <a:rPr b="1" lang="en" sz="1200">
                          <a:highlight>
                            <a:srgbClr val="A4C2F4"/>
                          </a:highlight>
                        </a:rPr>
                        <a:t>You can’t fire me!</a:t>
                      </a:r>
                      <a:r>
                        <a:rPr b="1" lang="en" sz="1200"/>
                        <a:t> I quit!” said Sam.</a:t>
                      </a:r>
                      <a:endParaRPr b="1" sz="1200"/>
                    </a:p>
                    <a:p>
                      <a:pPr indent="-304800" lvl="0" marL="457200" rtl="0" algn="l">
                        <a:lnSpc>
                          <a:spcPct val="150000"/>
                        </a:lnSpc>
                        <a:spcBef>
                          <a:spcPts val="0"/>
                        </a:spcBef>
                        <a:spcAft>
                          <a:spcPts val="0"/>
                        </a:spcAft>
                        <a:buSzPts val="1200"/>
                        <a:buChar char="●"/>
                      </a:pPr>
                      <a:r>
                        <a:rPr b="1" lang="en" sz="1200"/>
                        <a:t>“Are you serious?” asked Tina.</a:t>
                      </a:r>
                      <a:endParaRPr b="1" sz="1200"/>
                    </a:p>
                    <a:p>
                      <a:pPr indent="-304800" lvl="0" marL="457200" rtl="0" algn="l">
                        <a:lnSpc>
                          <a:spcPct val="150000"/>
                        </a:lnSpc>
                        <a:spcBef>
                          <a:spcPts val="0"/>
                        </a:spcBef>
                        <a:spcAft>
                          <a:spcPts val="0"/>
                        </a:spcAft>
                        <a:buSzPts val="1200"/>
                        <a:buChar char="●"/>
                      </a:pPr>
                      <a:r>
                        <a:rPr b="1" lang="en" sz="1200"/>
                        <a:t>“Yes!” he said.</a:t>
                      </a:r>
                      <a:endParaRPr b="1" sz="1200"/>
                    </a:p>
                  </a:txBody>
                  <a:tcPr marT="63500" marB="63500" marR="63500" marL="63500">
                    <a:solidFill>
                      <a:schemeClr val="lt1"/>
                    </a:solidFill>
                  </a:tcPr>
                </a:tc>
                <a:tc>
                  <a:txBody>
                    <a:bodyPr/>
                    <a:lstStyle/>
                    <a:p>
                      <a:pPr indent="0" lvl="0" marL="0" rtl="0" algn="l">
                        <a:lnSpc>
                          <a:spcPct val="150000"/>
                        </a:lnSpc>
                        <a:spcBef>
                          <a:spcPts val="0"/>
                        </a:spcBef>
                        <a:spcAft>
                          <a:spcPts val="0"/>
                        </a:spcAft>
                        <a:buNone/>
                      </a:pPr>
                      <a:r>
                        <a:rPr b="1" i="1" lang="en" sz="1200"/>
                        <a:t>Anika heard Tina and Sam talking in the office, so she is telling her coworker about it.</a:t>
                      </a:r>
                      <a:endParaRPr b="1" sz="1200"/>
                    </a:p>
                    <a:p>
                      <a:pPr indent="0" lvl="0" marL="0" rtl="0" algn="l">
                        <a:lnSpc>
                          <a:spcPct val="150000"/>
                        </a:lnSpc>
                        <a:spcBef>
                          <a:spcPts val="0"/>
                        </a:spcBef>
                        <a:spcAft>
                          <a:spcPts val="0"/>
                        </a:spcAft>
                        <a:buNone/>
                      </a:pPr>
                      <a:r>
                        <a:t/>
                      </a:r>
                      <a:endParaRPr b="1" sz="1200"/>
                    </a:p>
                    <a:p>
                      <a:pPr indent="0" lvl="0" marL="0" rtl="0" algn="l">
                        <a:lnSpc>
                          <a:spcPct val="150000"/>
                        </a:lnSpc>
                        <a:spcBef>
                          <a:spcPts val="0"/>
                        </a:spcBef>
                        <a:spcAft>
                          <a:spcPts val="0"/>
                        </a:spcAft>
                        <a:buNone/>
                      </a:pPr>
                      <a:r>
                        <a:rPr b="1" lang="en" sz="1200"/>
                        <a:t>First, Tina asked why Sam was late on Friday. He said because his car broke down. However, Tina said the manager had seen him at the beach. Sam asked what he should do, and Tina said nothing because she was going to fire him, and he didn’t work here anymore. Sam said </a:t>
                      </a:r>
                      <a:r>
                        <a:rPr b="1" lang="en" sz="1200">
                          <a:highlight>
                            <a:srgbClr val="A4C2F4"/>
                          </a:highlight>
                        </a:rPr>
                        <a:t>that she couldn’t fire him</a:t>
                      </a:r>
                      <a:r>
                        <a:rPr b="1" lang="en" sz="1200"/>
                        <a:t>, and he quit! Tina asked him if he was serious, and he said yes!</a:t>
                      </a:r>
                      <a:endParaRPr b="1" sz="1200"/>
                    </a:p>
                  </a:txBody>
                  <a:tcPr marT="63500" marB="63500" marR="63500" marL="63500">
                    <a:solidFill>
                      <a:schemeClr val="lt1"/>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0E0E3"/>
        </a:solidFill>
      </p:bgPr>
    </p:bg>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Underline the </a:t>
            </a:r>
            <a:r>
              <a:rPr lang="en" u="sng"/>
              <a:t>can statement</a:t>
            </a:r>
            <a:r>
              <a:rPr lang="en"/>
              <a:t> in </a:t>
            </a:r>
            <a:r>
              <a:rPr lang="en" u="sng">
                <a:highlight>
                  <a:srgbClr val="A4C2F4"/>
                </a:highlight>
              </a:rPr>
              <a:t>blue</a:t>
            </a:r>
            <a:r>
              <a:rPr lang="en"/>
              <a:t>.</a:t>
            </a:r>
            <a:endParaRPr/>
          </a:p>
        </p:txBody>
      </p:sp>
      <p:sp>
        <p:nvSpPr>
          <p:cNvPr id="79" name="Google Shape;79;p17"/>
          <p:cNvSpPr txBox="1"/>
          <p:nvPr>
            <p:ph idx="1" type="body"/>
          </p:nvPr>
        </p:nvSpPr>
        <p:spPr>
          <a:xfrm>
            <a:off x="311700" y="1152475"/>
            <a:ext cx="8520600" cy="3416400"/>
          </a:xfrm>
          <a:prstGeom prst="rect">
            <a:avLst/>
          </a:prstGeom>
          <a:solidFill>
            <a:schemeClr val="lt1"/>
          </a:solidFill>
        </p:spPr>
        <p:txBody>
          <a:bodyPr anchorCtr="0" anchor="t" bIns="91425" lIns="91425" spcFirstLastPara="1" rIns="91425" wrap="square" tIns="91425">
            <a:normAutofit/>
          </a:bodyPr>
          <a:lstStyle/>
          <a:p>
            <a:pPr indent="0" lvl="0" marL="0" rtl="0" algn="l">
              <a:lnSpc>
                <a:spcPct val="150000"/>
              </a:lnSpc>
              <a:spcBef>
                <a:spcPts val="0"/>
              </a:spcBef>
              <a:spcAft>
                <a:spcPts val="0"/>
              </a:spcAft>
              <a:buNone/>
            </a:pPr>
            <a:r>
              <a:rPr lang="en" sz="1600">
                <a:solidFill>
                  <a:schemeClr val="dk1"/>
                </a:solidFill>
              </a:rPr>
              <a:t>2. Underline the</a:t>
            </a:r>
            <a:r>
              <a:rPr b="1" lang="en" sz="1600">
                <a:solidFill>
                  <a:schemeClr val="dk1"/>
                </a:solidFill>
              </a:rPr>
              <a:t> </a:t>
            </a:r>
            <a:r>
              <a:rPr b="1" lang="en" sz="1600" u="sng">
                <a:solidFill>
                  <a:schemeClr val="dk1"/>
                </a:solidFill>
              </a:rPr>
              <a:t>statement</a:t>
            </a:r>
            <a:r>
              <a:rPr lang="en" sz="1600">
                <a:solidFill>
                  <a:schemeClr val="dk1"/>
                </a:solidFill>
              </a:rPr>
              <a:t> with the modal</a:t>
            </a:r>
            <a:r>
              <a:rPr b="1" lang="en" sz="1600">
                <a:solidFill>
                  <a:schemeClr val="dk1"/>
                </a:solidFill>
              </a:rPr>
              <a:t> can</a:t>
            </a:r>
            <a:r>
              <a:rPr lang="en" sz="1600">
                <a:solidFill>
                  <a:schemeClr val="dk1"/>
                </a:solidFill>
              </a:rPr>
              <a:t> in the</a:t>
            </a:r>
            <a:r>
              <a:rPr b="1" lang="en" sz="1600">
                <a:solidFill>
                  <a:schemeClr val="dk1"/>
                </a:solidFill>
              </a:rPr>
              <a:t> direct speech </a:t>
            </a:r>
            <a:r>
              <a:rPr lang="en" sz="1600">
                <a:solidFill>
                  <a:schemeClr val="dk1"/>
                </a:solidFill>
              </a:rPr>
              <a:t>and in the </a:t>
            </a:r>
            <a:r>
              <a:rPr b="1" lang="en" sz="1600">
                <a:solidFill>
                  <a:schemeClr val="dk1"/>
                </a:solidFill>
              </a:rPr>
              <a:t>reported speech</a:t>
            </a:r>
            <a:r>
              <a:rPr lang="en" sz="1600">
                <a:solidFill>
                  <a:schemeClr val="dk1"/>
                </a:solidFill>
              </a:rPr>
              <a:t> above. USE BLUE.</a:t>
            </a:r>
            <a:endParaRPr sz="1600">
              <a:solidFill>
                <a:schemeClr val="dk1"/>
              </a:solidFill>
            </a:endParaRPr>
          </a:p>
          <a:p>
            <a:pPr indent="-330200" lvl="1" marL="914400" rtl="0" algn="l">
              <a:lnSpc>
                <a:spcPct val="150000"/>
              </a:lnSpc>
              <a:spcBef>
                <a:spcPts val="0"/>
              </a:spcBef>
              <a:spcAft>
                <a:spcPts val="0"/>
              </a:spcAft>
              <a:buClr>
                <a:schemeClr val="dk1"/>
              </a:buClr>
              <a:buSzPts val="1600"/>
              <a:buAutoNum type="alphaLcPeriod"/>
            </a:pPr>
            <a:r>
              <a:rPr lang="en" sz="1600">
                <a:solidFill>
                  <a:schemeClr val="dk1"/>
                </a:solidFill>
              </a:rPr>
              <a:t>How did the </a:t>
            </a:r>
            <a:r>
              <a:rPr b="1" lang="en" sz="1600">
                <a:solidFill>
                  <a:schemeClr val="dk1"/>
                </a:solidFill>
              </a:rPr>
              <a:t>can</a:t>
            </a:r>
            <a:r>
              <a:rPr lang="en" sz="1600">
                <a:solidFill>
                  <a:schemeClr val="dk1"/>
                </a:solidFill>
              </a:rPr>
              <a:t> sentence change in reported speech? </a:t>
            </a:r>
            <a:r>
              <a:rPr i="1" lang="en" sz="1600">
                <a:solidFill>
                  <a:schemeClr val="dk1"/>
                </a:solidFill>
              </a:rPr>
              <a:t>Hint: Look at the pronouns and the verbs.</a:t>
            </a:r>
            <a:endParaRPr sz="1600">
              <a:solidFill>
                <a:schemeClr val="dk1"/>
              </a:solidFill>
            </a:endParaRPr>
          </a:p>
          <a:p>
            <a:pPr indent="-330200" lvl="2" marL="1371600" rtl="0" algn="l">
              <a:lnSpc>
                <a:spcPct val="150000"/>
              </a:lnSpc>
              <a:spcBef>
                <a:spcPts val="0"/>
              </a:spcBef>
              <a:spcAft>
                <a:spcPts val="0"/>
              </a:spcAft>
              <a:buClr>
                <a:schemeClr val="dk1"/>
              </a:buClr>
              <a:buSzPts val="1600"/>
              <a:buAutoNum type="romanLcPeriod"/>
            </a:pPr>
            <a:r>
              <a:rPr b="1" lang="en" sz="1600" u="sng">
                <a:solidFill>
                  <a:schemeClr val="dk1"/>
                </a:solidFill>
              </a:rPr>
              <a:t>You</a:t>
            </a:r>
            <a:r>
              <a:rPr b="1" lang="en" sz="1600">
                <a:solidFill>
                  <a:schemeClr val="dk1"/>
                </a:solidFill>
              </a:rPr>
              <a:t> changed to </a:t>
            </a:r>
            <a:r>
              <a:rPr b="1" lang="en" sz="1600" u="sng">
                <a:solidFill>
                  <a:schemeClr val="dk1"/>
                </a:solidFill>
              </a:rPr>
              <a:t>she</a:t>
            </a:r>
            <a:r>
              <a:rPr b="1" lang="en" sz="1600">
                <a:solidFill>
                  <a:schemeClr val="dk1"/>
                </a:solidFill>
              </a:rPr>
              <a:t>, and </a:t>
            </a:r>
            <a:r>
              <a:rPr b="1" lang="en" sz="1600" u="sng">
                <a:solidFill>
                  <a:schemeClr val="dk1"/>
                </a:solidFill>
              </a:rPr>
              <a:t>can</a:t>
            </a:r>
            <a:r>
              <a:rPr b="1" lang="en" sz="1600">
                <a:solidFill>
                  <a:schemeClr val="dk1"/>
                </a:solidFill>
              </a:rPr>
              <a:t> changed to </a:t>
            </a:r>
            <a:r>
              <a:rPr b="1" lang="en" sz="1600" u="sng">
                <a:solidFill>
                  <a:schemeClr val="dk1"/>
                </a:solidFill>
              </a:rPr>
              <a:t>could</a:t>
            </a:r>
            <a:r>
              <a:rPr b="1" lang="en" sz="1600">
                <a:solidFill>
                  <a:schemeClr val="dk1"/>
                </a:solidFill>
              </a:rPr>
              <a:t>.</a:t>
            </a:r>
            <a:endParaRPr b="1" sz="16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0E0E3"/>
        </a:solidFill>
      </p:bgPr>
    </p:bg>
    <p:spTree>
      <p:nvGrpSpPr>
        <p:cNvPr id="83" name="Shape 83"/>
        <p:cNvGrpSpPr/>
        <p:nvPr/>
      </p:nvGrpSpPr>
      <p:grpSpPr>
        <a:xfrm>
          <a:off x="0" y="0"/>
          <a:ext cx="0" cy="0"/>
          <a:chOff x="0" y="0"/>
          <a:chExt cx="0" cy="0"/>
        </a:xfrm>
      </p:grpSpPr>
      <p:sp>
        <p:nvSpPr>
          <p:cNvPr id="84" name="Google Shape;84;p18"/>
          <p:cNvSpPr txBox="1"/>
          <p:nvPr>
            <p:ph type="title"/>
          </p:nvPr>
        </p:nvSpPr>
        <p:spPr>
          <a:xfrm>
            <a:off x="311700" y="216925"/>
            <a:ext cx="8520600" cy="709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Underline the </a:t>
            </a:r>
            <a:r>
              <a:rPr lang="en" u="sng"/>
              <a:t>present simple</a:t>
            </a:r>
            <a:r>
              <a:rPr lang="en"/>
              <a:t> </a:t>
            </a:r>
            <a:r>
              <a:rPr lang="en"/>
              <a:t>and </a:t>
            </a:r>
            <a:r>
              <a:rPr lang="en" u="sng"/>
              <a:t>going to</a:t>
            </a:r>
            <a:r>
              <a:rPr lang="en"/>
              <a:t> </a:t>
            </a:r>
            <a:r>
              <a:rPr lang="en"/>
              <a:t>in </a:t>
            </a:r>
            <a:r>
              <a:rPr lang="en" u="sng">
                <a:highlight>
                  <a:srgbClr val="F9CB9C"/>
                </a:highlight>
              </a:rPr>
              <a:t>orange</a:t>
            </a:r>
            <a:r>
              <a:rPr lang="en"/>
              <a:t>.</a:t>
            </a:r>
            <a:endParaRPr/>
          </a:p>
        </p:txBody>
      </p:sp>
      <p:graphicFrame>
        <p:nvGraphicFramePr>
          <p:cNvPr id="85" name="Google Shape;85;p18"/>
          <p:cNvGraphicFramePr/>
          <p:nvPr/>
        </p:nvGraphicFramePr>
        <p:xfrm>
          <a:off x="456175" y="789625"/>
          <a:ext cx="3000000" cy="3000000"/>
        </p:xfrm>
        <a:graphic>
          <a:graphicData uri="http://schemas.openxmlformats.org/drawingml/2006/table">
            <a:tbl>
              <a:tblPr>
                <a:noFill/>
                <a:tableStyleId>{C6E9CFDB-ED79-44ED-9F01-48F09153CAEE}</a:tableStyleId>
              </a:tblPr>
              <a:tblGrid>
                <a:gridCol w="3926075"/>
                <a:gridCol w="4305575"/>
              </a:tblGrid>
              <a:tr h="320350">
                <a:tc>
                  <a:txBody>
                    <a:bodyPr/>
                    <a:lstStyle/>
                    <a:p>
                      <a:pPr indent="0" lvl="0" marL="0" rtl="0" algn="ctr">
                        <a:lnSpc>
                          <a:spcPct val="150000"/>
                        </a:lnSpc>
                        <a:spcBef>
                          <a:spcPts val="0"/>
                        </a:spcBef>
                        <a:spcAft>
                          <a:spcPts val="0"/>
                        </a:spcAft>
                        <a:buNone/>
                      </a:pPr>
                      <a:r>
                        <a:rPr b="1" i="1" lang="en" sz="1200"/>
                        <a:t>Direct Speech</a:t>
                      </a:r>
                      <a:endParaRPr b="1" i="1" sz="1200"/>
                    </a:p>
                  </a:txBody>
                  <a:tcPr marT="63500" marB="63500" marR="63500" marL="63500">
                    <a:solidFill>
                      <a:schemeClr val="lt1"/>
                    </a:solidFill>
                  </a:tcPr>
                </a:tc>
                <a:tc>
                  <a:txBody>
                    <a:bodyPr/>
                    <a:lstStyle/>
                    <a:p>
                      <a:pPr indent="0" lvl="0" marL="0" rtl="0" algn="ctr">
                        <a:lnSpc>
                          <a:spcPct val="150000"/>
                        </a:lnSpc>
                        <a:spcBef>
                          <a:spcPts val="0"/>
                        </a:spcBef>
                        <a:spcAft>
                          <a:spcPts val="0"/>
                        </a:spcAft>
                        <a:buNone/>
                      </a:pPr>
                      <a:r>
                        <a:rPr b="1" i="1" lang="en" sz="1200"/>
                        <a:t>Reported Speech</a:t>
                      </a:r>
                      <a:endParaRPr b="1" i="1" sz="1200"/>
                    </a:p>
                  </a:txBody>
                  <a:tcPr marT="63500" marB="63500" marR="63500" marL="63500">
                    <a:solidFill>
                      <a:schemeClr val="lt1"/>
                    </a:solidFill>
                  </a:tcPr>
                </a:tc>
              </a:tr>
              <a:tr h="2861550">
                <a:tc>
                  <a:txBody>
                    <a:bodyPr/>
                    <a:lstStyle/>
                    <a:p>
                      <a:pPr indent="0" lvl="0" marL="0" rtl="0" algn="l">
                        <a:lnSpc>
                          <a:spcPct val="150000"/>
                        </a:lnSpc>
                        <a:spcBef>
                          <a:spcPts val="0"/>
                        </a:spcBef>
                        <a:spcAft>
                          <a:spcPts val="0"/>
                        </a:spcAft>
                        <a:buNone/>
                      </a:pPr>
                      <a:r>
                        <a:rPr b="1" i="1" lang="en" sz="1200"/>
                        <a:t>Tina, the assistant manager, and Sam are talking in the office.</a:t>
                      </a:r>
                      <a:endParaRPr b="1" i="1" sz="1200"/>
                    </a:p>
                    <a:p>
                      <a:pPr indent="0" lvl="0" marL="0" rtl="0" algn="l">
                        <a:lnSpc>
                          <a:spcPct val="150000"/>
                        </a:lnSpc>
                        <a:spcBef>
                          <a:spcPts val="0"/>
                        </a:spcBef>
                        <a:spcAft>
                          <a:spcPts val="0"/>
                        </a:spcAft>
                        <a:buNone/>
                      </a:pPr>
                      <a:r>
                        <a:t/>
                      </a:r>
                      <a:endParaRPr b="1" sz="1200"/>
                    </a:p>
                    <a:p>
                      <a:pPr indent="-304800" lvl="0" marL="457200" rtl="0" algn="l">
                        <a:lnSpc>
                          <a:spcPct val="150000"/>
                        </a:lnSpc>
                        <a:spcBef>
                          <a:spcPts val="0"/>
                        </a:spcBef>
                        <a:spcAft>
                          <a:spcPts val="0"/>
                        </a:spcAft>
                        <a:buSzPts val="1200"/>
                        <a:buChar char="●"/>
                      </a:pPr>
                      <a:r>
                        <a:rPr b="1" lang="en" sz="1200"/>
                        <a:t>Tina asked, “Why were you late on Friday?”</a:t>
                      </a:r>
                      <a:endParaRPr b="1" sz="1200"/>
                    </a:p>
                    <a:p>
                      <a:pPr indent="-304800" lvl="0" marL="457200" rtl="0" algn="l">
                        <a:lnSpc>
                          <a:spcPct val="150000"/>
                        </a:lnSpc>
                        <a:spcBef>
                          <a:spcPts val="0"/>
                        </a:spcBef>
                        <a:spcAft>
                          <a:spcPts val="0"/>
                        </a:spcAft>
                        <a:buSzPts val="1200"/>
                        <a:buChar char="●"/>
                      </a:pPr>
                      <a:r>
                        <a:rPr b="1" lang="en" sz="1200"/>
                        <a:t>“Because my car broke down,” said Sam.</a:t>
                      </a:r>
                      <a:endParaRPr b="1" sz="1200"/>
                    </a:p>
                    <a:p>
                      <a:pPr indent="-304800" lvl="0" marL="457200" rtl="0" algn="l">
                        <a:lnSpc>
                          <a:spcPct val="150000"/>
                        </a:lnSpc>
                        <a:spcBef>
                          <a:spcPts val="0"/>
                        </a:spcBef>
                        <a:spcAft>
                          <a:spcPts val="0"/>
                        </a:spcAft>
                        <a:buSzPts val="1200"/>
                        <a:buChar char="●"/>
                      </a:pPr>
                      <a:r>
                        <a:rPr b="1" lang="en" sz="1200"/>
                        <a:t>“Really?” asked Tina, “Because the manager saw you at the beach!”</a:t>
                      </a:r>
                      <a:endParaRPr b="1" sz="1200"/>
                    </a:p>
                    <a:p>
                      <a:pPr indent="-304800" lvl="0" marL="457200" rtl="0" algn="l">
                        <a:lnSpc>
                          <a:spcPct val="150000"/>
                        </a:lnSpc>
                        <a:spcBef>
                          <a:spcPts val="0"/>
                        </a:spcBef>
                        <a:spcAft>
                          <a:spcPts val="0"/>
                        </a:spcAft>
                        <a:buSzPts val="1200"/>
                        <a:buChar char="●"/>
                      </a:pPr>
                      <a:r>
                        <a:rPr b="1" lang="en" sz="1200"/>
                        <a:t>“Uh oh,” said Sam, “What should I do?”</a:t>
                      </a:r>
                      <a:endParaRPr b="1" sz="1200"/>
                    </a:p>
                    <a:p>
                      <a:pPr indent="-304800" lvl="0" marL="457200" rtl="0" algn="l">
                        <a:lnSpc>
                          <a:spcPct val="150000"/>
                        </a:lnSpc>
                        <a:spcBef>
                          <a:spcPts val="0"/>
                        </a:spcBef>
                        <a:spcAft>
                          <a:spcPts val="0"/>
                        </a:spcAft>
                        <a:buSzPts val="1200"/>
                        <a:buChar char="●"/>
                      </a:pPr>
                      <a:r>
                        <a:rPr b="1" lang="en" sz="1200"/>
                        <a:t>“Nothing,” said Tina, “</a:t>
                      </a:r>
                      <a:r>
                        <a:rPr b="1" lang="en" sz="1200">
                          <a:highlight>
                            <a:srgbClr val="F9CB9C"/>
                          </a:highlight>
                        </a:rPr>
                        <a:t>I am going to fire you. You don’t work here anymore.</a:t>
                      </a:r>
                      <a:r>
                        <a:rPr b="1" lang="en" sz="1200"/>
                        <a:t>”</a:t>
                      </a:r>
                      <a:endParaRPr b="1" sz="1200"/>
                    </a:p>
                    <a:p>
                      <a:pPr indent="-304800" lvl="0" marL="457200" rtl="0" algn="l">
                        <a:lnSpc>
                          <a:spcPct val="150000"/>
                        </a:lnSpc>
                        <a:spcBef>
                          <a:spcPts val="0"/>
                        </a:spcBef>
                        <a:spcAft>
                          <a:spcPts val="0"/>
                        </a:spcAft>
                        <a:buSzPts val="1200"/>
                        <a:buChar char="●"/>
                      </a:pPr>
                      <a:r>
                        <a:rPr b="1" lang="en" sz="1200"/>
                        <a:t>“You can’t fire me! I quit!” said Sam.</a:t>
                      </a:r>
                      <a:endParaRPr b="1" sz="1200"/>
                    </a:p>
                    <a:p>
                      <a:pPr indent="-304800" lvl="0" marL="457200" rtl="0" algn="l">
                        <a:lnSpc>
                          <a:spcPct val="150000"/>
                        </a:lnSpc>
                        <a:spcBef>
                          <a:spcPts val="0"/>
                        </a:spcBef>
                        <a:spcAft>
                          <a:spcPts val="0"/>
                        </a:spcAft>
                        <a:buSzPts val="1200"/>
                        <a:buChar char="●"/>
                      </a:pPr>
                      <a:r>
                        <a:rPr b="1" lang="en" sz="1200"/>
                        <a:t>“Are you serious?” asked Tina.</a:t>
                      </a:r>
                      <a:endParaRPr b="1" sz="1200"/>
                    </a:p>
                    <a:p>
                      <a:pPr indent="-304800" lvl="0" marL="457200" rtl="0" algn="l">
                        <a:lnSpc>
                          <a:spcPct val="150000"/>
                        </a:lnSpc>
                        <a:spcBef>
                          <a:spcPts val="0"/>
                        </a:spcBef>
                        <a:spcAft>
                          <a:spcPts val="0"/>
                        </a:spcAft>
                        <a:buSzPts val="1200"/>
                        <a:buChar char="●"/>
                      </a:pPr>
                      <a:r>
                        <a:rPr b="1" lang="en" sz="1200"/>
                        <a:t>“Yes!” he said.</a:t>
                      </a:r>
                      <a:endParaRPr b="1" sz="1200"/>
                    </a:p>
                  </a:txBody>
                  <a:tcPr marT="63500" marB="63500" marR="63500" marL="63500">
                    <a:solidFill>
                      <a:schemeClr val="lt1"/>
                    </a:solidFill>
                  </a:tcPr>
                </a:tc>
                <a:tc>
                  <a:txBody>
                    <a:bodyPr/>
                    <a:lstStyle/>
                    <a:p>
                      <a:pPr indent="0" lvl="0" marL="0" rtl="0" algn="l">
                        <a:lnSpc>
                          <a:spcPct val="150000"/>
                        </a:lnSpc>
                        <a:spcBef>
                          <a:spcPts val="0"/>
                        </a:spcBef>
                        <a:spcAft>
                          <a:spcPts val="0"/>
                        </a:spcAft>
                        <a:buNone/>
                      </a:pPr>
                      <a:r>
                        <a:rPr b="1" i="1" lang="en" sz="1200"/>
                        <a:t>Anika heard Tina and Sam talking in the office, so she is telling her coworker about it.</a:t>
                      </a:r>
                      <a:endParaRPr b="1" sz="1200"/>
                    </a:p>
                    <a:p>
                      <a:pPr indent="0" lvl="0" marL="0" rtl="0" algn="l">
                        <a:lnSpc>
                          <a:spcPct val="150000"/>
                        </a:lnSpc>
                        <a:spcBef>
                          <a:spcPts val="0"/>
                        </a:spcBef>
                        <a:spcAft>
                          <a:spcPts val="0"/>
                        </a:spcAft>
                        <a:buNone/>
                      </a:pPr>
                      <a:r>
                        <a:t/>
                      </a:r>
                      <a:endParaRPr b="1" sz="1200"/>
                    </a:p>
                    <a:p>
                      <a:pPr indent="0" lvl="0" marL="0" rtl="0" algn="l">
                        <a:lnSpc>
                          <a:spcPct val="150000"/>
                        </a:lnSpc>
                        <a:spcBef>
                          <a:spcPts val="0"/>
                        </a:spcBef>
                        <a:spcAft>
                          <a:spcPts val="0"/>
                        </a:spcAft>
                        <a:buNone/>
                      </a:pPr>
                      <a:r>
                        <a:rPr b="1" lang="en" sz="1200"/>
                        <a:t>First, Tina asked why Sam was late on Friday. He said because his car broke down. However, Tina said the manager had seen him at the beach. Sam asked what he should do, and </a:t>
                      </a:r>
                      <a:r>
                        <a:rPr b="1" lang="en" sz="1200">
                          <a:highlight>
                            <a:srgbClr val="F9CB9C"/>
                          </a:highlight>
                        </a:rPr>
                        <a:t>Tina said nothing because she was going to fire him, and he didn’t work here anymore.</a:t>
                      </a:r>
                      <a:r>
                        <a:rPr b="1" lang="en" sz="1200"/>
                        <a:t> Sam said that she couldn’t fire him, and he quit! Tina asked him if he was serious, and he said yes!</a:t>
                      </a:r>
                      <a:endParaRPr b="1" sz="1200"/>
                    </a:p>
                  </a:txBody>
                  <a:tcPr marT="63500" marB="63500" marR="63500" marL="63500">
                    <a:solidFill>
                      <a:schemeClr val="lt1"/>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0E0E3"/>
        </a:solidFill>
      </p:bgPr>
    </p:bg>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Underline the </a:t>
            </a:r>
            <a:r>
              <a:rPr lang="en" u="sng"/>
              <a:t>present simple</a:t>
            </a:r>
            <a:r>
              <a:rPr lang="en"/>
              <a:t> and </a:t>
            </a:r>
            <a:r>
              <a:rPr lang="en" u="sng"/>
              <a:t>going to</a:t>
            </a:r>
            <a:r>
              <a:rPr lang="en"/>
              <a:t> in </a:t>
            </a:r>
            <a:r>
              <a:rPr lang="en" u="sng">
                <a:highlight>
                  <a:srgbClr val="F9CB9C"/>
                </a:highlight>
              </a:rPr>
              <a:t>orange</a:t>
            </a:r>
            <a:r>
              <a:rPr lang="en"/>
              <a:t>.</a:t>
            </a:r>
            <a:endParaRPr/>
          </a:p>
        </p:txBody>
      </p:sp>
      <p:sp>
        <p:nvSpPr>
          <p:cNvPr id="91" name="Google Shape;91;p19"/>
          <p:cNvSpPr txBox="1"/>
          <p:nvPr>
            <p:ph idx="1" type="body"/>
          </p:nvPr>
        </p:nvSpPr>
        <p:spPr>
          <a:xfrm>
            <a:off x="311700" y="1152475"/>
            <a:ext cx="8520600" cy="3723300"/>
          </a:xfrm>
          <a:prstGeom prst="rect">
            <a:avLst/>
          </a:prstGeom>
          <a:solidFill>
            <a:schemeClr val="lt1"/>
          </a:solidFill>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600">
                <a:solidFill>
                  <a:schemeClr val="dk1"/>
                </a:solidFill>
              </a:rPr>
              <a:t>3. Underline the </a:t>
            </a:r>
            <a:r>
              <a:rPr b="1" lang="en" sz="1600">
                <a:solidFill>
                  <a:schemeClr val="dk1"/>
                </a:solidFill>
              </a:rPr>
              <a:t>present simple </a:t>
            </a:r>
            <a:r>
              <a:rPr b="1" lang="en" sz="1600" u="sng">
                <a:solidFill>
                  <a:schemeClr val="dk1"/>
                </a:solidFill>
              </a:rPr>
              <a:t>statement</a:t>
            </a:r>
            <a:r>
              <a:rPr b="1" lang="en" sz="1600">
                <a:solidFill>
                  <a:schemeClr val="dk1"/>
                </a:solidFill>
              </a:rPr>
              <a:t> </a:t>
            </a:r>
            <a:r>
              <a:rPr lang="en" sz="1600">
                <a:solidFill>
                  <a:schemeClr val="dk1"/>
                </a:solidFill>
              </a:rPr>
              <a:t>and</a:t>
            </a:r>
            <a:r>
              <a:rPr b="1" lang="en" sz="1600">
                <a:solidFill>
                  <a:schemeClr val="dk1"/>
                </a:solidFill>
              </a:rPr>
              <a:t> “going to” statement </a:t>
            </a:r>
            <a:r>
              <a:rPr lang="en" sz="1600">
                <a:solidFill>
                  <a:schemeClr val="dk1"/>
                </a:solidFill>
              </a:rPr>
              <a:t>from Tina in</a:t>
            </a:r>
            <a:r>
              <a:rPr b="1" lang="en" sz="1600">
                <a:solidFill>
                  <a:schemeClr val="dk1"/>
                </a:solidFill>
              </a:rPr>
              <a:t> direct speech</a:t>
            </a:r>
            <a:r>
              <a:rPr lang="en" sz="1600">
                <a:solidFill>
                  <a:schemeClr val="dk1"/>
                </a:solidFill>
              </a:rPr>
              <a:t>. USE ORANGE.</a:t>
            </a:r>
            <a:endParaRPr sz="1600">
              <a:solidFill>
                <a:schemeClr val="dk1"/>
              </a:solidFill>
            </a:endParaRPr>
          </a:p>
          <a:p>
            <a:pPr indent="-330200" lvl="1" marL="914400" rtl="0" algn="l">
              <a:lnSpc>
                <a:spcPct val="150000"/>
              </a:lnSpc>
              <a:spcBef>
                <a:spcPts val="0"/>
              </a:spcBef>
              <a:spcAft>
                <a:spcPts val="0"/>
              </a:spcAft>
              <a:buClr>
                <a:schemeClr val="dk1"/>
              </a:buClr>
              <a:buSzPts val="1600"/>
              <a:buAutoNum type="alphaLcPeriod"/>
            </a:pPr>
            <a:r>
              <a:rPr lang="en" sz="1600">
                <a:solidFill>
                  <a:schemeClr val="dk1"/>
                </a:solidFill>
              </a:rPr>
              <a:t>Find the</a:t>
            </a:r>
            <a:r>
              <a:rPr b="1" lang="en" sz="1600">
                <a:solidFill>
                  <a:schemeClr val="dk1"/>
                </a:solidFill>
              </a:rPr>
              <a:t> same two </a:t>
            </a:r>
            <a:r>
              <a:rPr b="1" lang="en" sz="1600" u="sng">
                <a:solidFill>
                  <a:schemeClr val="dk1"/>
                </a:solidFill>
              </a:rPr>
              <a:t>statements</a:t>
            </a:r>
            <a:r>
              <a:rPr b="1" lang="en" sz="1600">
                <a:solidFill>
                  <a:schemeClr val="dk1"/>
                </a:solidFill>
              </a:rPr>
              <a:t> </a:t>
            </a:r>
            <a:r>
              <a:rPr lang="en" sz="1600">
                <a:solidFill>
                  <a:schemeClr val="dk1"/>
                </a:solidFill>
              </a:rPr>
              <a:t>in the </a:t>
            </a:r>
            <a:r>
              <a:rPr b="1" lang="en" sz="1600">
                <a:solidFill>
                  <a:schemeClr val="dk1"/>
                </a:solidFill>
              </a:rPr>
              <a:t>reported speech</a:t>
            </a:r>
            <a:r>
              <a:rPr lang="en" sz="1600">
                <a:solidFill>
                  <a:schemeClr val="dk1"/>
                </a:solidFill>
              </a:rPr>
              <a:t> and underline them. USE ORANGE.</a:t>
            </a:r>
            <a:endParaRPr sz="1600">
              <a:solidFill>
                <a:schemeClr val="dk1"/>
              </a:solidFill>
            </a:endParaRPr>
          </a:p>
          <a:p>
            <a:pPr indent="-330200" lvl="1" marL="914400" rtl="0" algn="l">
              <a:lnSpc>
                <a:spcPct val="150000"/>
              </a:lnSpc>
              <a:spcBef>
                <a:spcPts val="0"/>
              </a:spcBef>
              <a:spcAft>
                <a:spcPts val="0"/>
              </a:spcAft>
              <a:buClr>
                <a:schemeClr val="dk1"/>
              </a:buClr>
              <a:buSzPts val="1600"/>
              <a:buAutoNum type="alphaLcPeriod"/>
            </a:pPr>
            <a:r>
              <a:rPr lang="en" sz="1600">
                <a:solidFill>
                  <a:schemeClr val="dk1"/>
                </a:solidFill>
              </a:rPr>
              <a:t>How did the first statement </a:t>
            </a:r>
            <a:r>
              <a:rPr b="1" lang="en" sz="1600">
                <a:solidFill>
                  <a:schemeClr val="dk1"/>
                </a:solidFill>
              </a:rPr>
              <a:t>change</a:t>
            </a:r>
            <a:r>
              <a:rPr lang="en" sz="1600">
                <a:solidFill>
                  <a:schemeClr val="dk1"/>
                </a:solidFill>
              </a:rPr>
              <a:t> in reported speech? </a:t>
            </a:r>
            <a:r>
              <a:rPr i="1" lang="en" sz="1600">
                <a:solidFill>
                  <a:schemeClr val="dk1"/>
                </a:solidFill>
              </a:rPr>
              <a:t>Hint: Look at the pronouns and the verbs.</a:t>
            </a:r>
            <a:endParaRPr i="1" sz="1600">
              <a:solidFill>
                <a:schemeClr val="dk1"/>
              </a:solidFill>
            </a:endParaRPr>
          </a:p>
          <a:p>
            <a:pPr indent="-330200" lvl="2" marL="1371600" rtl="0" algn="l">
              <a:lnSpc>
                <a:spcPct val="150000"/>
              </a:lnSpc>
              <a:spcBef>
                <a:spcPts val="0"/>
              </a:spcBef>
              <a:spcAft>
                <a:spcPts val="0"/>
              </a:spcAft>
              <a:buClr>
                <a:schemeClr val="dk1"/>
              </a:buClr>
              <a:buSzPts val="1600"/>
              <a:buAutoNum type="romanLcPeriod"/>
            </a:pPr>
            <a:r>
              <a:rPr b="1" lang="en" sz="1600" u="sng">
                <a:solidFill>
                  <a:schemeClr val="dk1"/>
                </a:solidFill>
              </a:rPr>
              <a:t>I</a:t>
            </a:r>
            <a:r>
              <a:rPr b="1" lang="en" sz="1600">
                <a:solidFill>
                  <a:schemeClr val="dk1"/>
                </a:solidFill>
              </a:rPr>
              <a:t> changed to </a:t>
            </a:r>
            <a:r>
              <a:rPr b="1" lang="en" sz="1600" u="sng">
                <a:solidFill>
                  <a:schemeClr val="dk1"/>
                </a:solidFill>
              </a:rPr>
              <a:t>he</a:t>
            </a:r>
            <a:r>
              <a:rPr b="1" lang="en" sz="1600">
                <a:solidFill>
                  <a:schemeClr val="dk1"/>
                </a:solidFill>
              </a:rPr>
              <a:t>, and </a:t>
            </a:r>
            <a:r>
              <a:rPr b="1" lang="en" sz="1600" u="sng">
                <a:solidFill>
                  <a:schemeClr val="dk1"/>
                </a:solidFill>
              </a:rPr>
              <a:t>am</a:t>
            </a:r>
            <a:r>
              <a:rPr b="1" lang="en" sz="1600">
                <a:solidFill>
                  <a:schemeClr val="dk1"/>
                </a:solidFill>
              </a:rPr>
              <a:t> changed to </a:t>
            </a:r>
            <a:r>
              <a:rPr b="1" lang="en" sz="1600" u="sng">
                <a:solidFill>
                  <a:schemeClr val="dk1"/>
                </a:solidFill>
              </a:rPr>
              <a:t>was</a:t>
            </a:r>
            <a:r>
              <a:rPr b="1" lang="en" sz="1600">
                <a:solidFill>
                  <a:schemeClr val="dk1"/>
                </a:solidFill>
              </a:rPr>
              <a:t>.</a:t>
            </a:r>
            <a:endParaRPr b="1" sz="1600">
              <a:solidFill>
                <a:schemeClr val="dk1"/>
              </a:solidFill>
            </a:endParaRPr>
          </a:p>
          <a:p>
            <a:pPr indent="-330200" lvl="1" marL="914400" rtl="0" algn="l">
              <a:lnSpc>
                <a:spcPct val="150000"/>
              </a:lnSpc>
              <a:spcBef>
                <a:spcPts val="0"/>
              </a:spcBef>
              <a:spcAft>
                <a:spcPts val="0"/>
              </a:spcAft>
              <a:buClr>
                <a:schemeClr val="dk1"/>
              </a:buClr>
              <a:buSzPts val="1600"/>
              <a:buAutoNum type="alphaLcPeriod"/>
            </a:pPr>
            <a:r>
              <a:rPr lang="en" sz="1600">
                <a:solidFill>
                  <a:schemeClr val="dk1"/>
                </a:solidFill>
              </a:rPr>
              <a:t>How did the second statement </a:t>
            </a:r>
            <a:r>
              <a:rPr b="1" lang="en" sz="1600">
                <a:solidFill>
                  <a:schemeClr val="dk1"/>
                </a:solidFill>
              </a:rPr>
              <a:t>change</a:t>
            </a:r>
            <a:r>
              <a:rPr lang="en" sz="1600">
                <a:solidFill>
                  <a:schemeClr val="dk1"/>
                </a:solidFill>
              </a:rPr>
              <a:t> in reported speech? </a:t>
            </a:r>
            <a:r>
              <a:rPr i="1" lang="en" sz="1600">
                <a:solidFill>
                  <a:schemeClr val="dk1"/>
                </a:solidFill>
              </a:rPr>
              <a:t>Hint: Look at the pronouns and the verbs.</a:t>
            </a:r>
            <a:endParaRPr sz="1600">
              <a:solidFill>
                <a:schemeClr val="dk1"/>
              </a:solidFill>
            </a:endParaRPr>
          </a:p>
          <a:p>
            <a:pPr indent="-330200" lvl="2" marL="1371600" rtl="0" algn="l">
              <a:lnSpc>
                <a:spcPct val="150000"/>
              </a:lnSpc>
              <a:spcBef>
                <a:spcPts val="0"/>
              </a:spcBef>
              <a:spcAft>
                <a:spcPts val="0"/>
              </a:spcAft>
              <a:buClr>
                <a:schemeClr val="dk1"/>
              </a:buClr>
              <a:buSzPts val="1600"/>
              <a:buAutoNum type="romanLcPeriod"/>
            </a:pPr>
            <a:r>
              <a:rPr b="1" lang="en" sz="1600" u="sng">
                <a:solidFill>
                  <a:schemeClr val="dk1"/>
                </a:solidFill>
              </a:rPr>
              <a:t>You</a:t>
            </a:r>
            <a:r>
              <a:rPr b="1" lang="en" sz="1600">
                <a:solidFill>
                  <a:schemeClr val="dk1"/>
                </a:solidFill>
              </a:rPr>
              <a:t> changed to </a:t>
            </a:r>
            <a:r>
              <a:rPr b="1" lang="en" sz="1600" u="sng">
                <a:solidFill>
                  <a:schemeClr val="dk1"/>
                </a:solidFill>
              </a:rPr>
              <a:t>he</a:t>
            </a:r>
            <a:r>
              <a:rPr b="1" lang="en" sz="1600">
                <a:solidFill>
                  <a:schemeClr val="dk1"/>
                </a:solidFill>
              </a:rPr>
              <a:t>, </a:t>
            </a:r>
            <a:r>
              <a:rPr b="1" lang="en" sz="1600" u="sng">
                <a:solidFill>
                  <a:schemeClr val="dk1"/>
                </a:solidFill>
              </a:rPr>
              <a:t>don’t</a:t>
            </a:r>
            <a:r>
              <a:rPr b="1" lang="en" sz="1600">
                <a:solidFill>
                  <a:schemeClr val="dk1"/>
                </a:solidFill>
              </a:rPr>
              <a:t> changed to </a:t>
            </a:r>
            <a:r>
              <a:rPr b="1" lang="en" sz="1600" u="sng">
                <a:solidFill>
                  <a:schemeClr val="dk1"/>
                </a:solidFill>
              </a:rPr>
              <a:t>didn’t</a:t>
            </a:r>
            <a:r>
              <a:rPr b="1" lang="en" sz="1600">
                <a:solidFill>
                  <a:schemeClr val="dk1"/>
                </a:solidFill>
              </a:rPr>
              <a:t>.</a:t>
            </a:r>
            <a:endParaRPr b="1" sz="16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0E0E3"/>
        </a:solidFill>
      </p:bgPr>
    </p:bg>
    <p:spTree>
      <p:nvGrpSpPr>
        <p:cNvPr id="95" name="Shape 95"/>
        <p:cNvGrpSpPr/>
        <p:nvPr/>
      </p:nvGrpSpPr>
      <p:grpSpPr>
        <a:xfrm>
          <a:off x="0" y="0"/>
          <a:ext cx="0" cy="0"/>
          <a:chOff x="0" y="0"/>
          <a:chExt cx="0" cy="0"/>
        </a:xfrm>
      </p:grpSpPr>
      <p:sp>
        <p:nvSpPr>
          <p:cNvPr id="96" name="Google Shape;96;p20"/>
          <p:cNvSpPr txBox="1"/>
          <p:nvPr>
            <p:ph type="title"/>
          </p:nvPr>
        </p:nvSpPr>
        <p:spPr>
          <a:xfrm>
            <a:off x="311700" y="216925"/>
            <a:ext cx="8520600" cy="709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Underline the </a:t>
            </a:r>
            <a:r>
              <a:rPr lang="en" u="sng"/>
              <a:t>WH- word questions</a:t>
            </a:r>
            <a:r>
              <a:rPr lang="en"/>
              <a:t> in </a:t>
            </a:r>
            <a:r>
              <a:rPr lang="en" u="sng">
                <a:highlight>
                  <a:srgbClr val="6AA84F"/>
                </a:highlight>
              </a:rPr>
              <a:t>green</a:t>
            </a:r>
            <a:r>
              <a:rPr lang="en"/>
              <a:t>.</a:t>
            </a:r>
            <a:endParaRPr/>
          </a:p>
        </p:txBody>
      </p:sp>
      <p:graphicFrame>
        <p:nvGraphicFramePr>
          <p:cNvPr id="97" name="Google Shape;97;p20"/>
          <p:cNvGraphicFramePr/>
          <p:nvPr/>
        </p:nvGraphicFramePr>
        <p:xfrm>
          <a:off x="456175" y="789625"/>
          <a:ext cx="3000000" cy="3000000"/>
        </p:xfrm>
        <a:graphic>
          <a:graphicData uri="http://schemas.openxmlformats.org/drawingml/2006/table">
            <a:tbl>
              <a:tblPr>
                <a:noFill/>
                <a:tableStyleId>{C6E9CFDB-ED79-44ED-9F01-48F09153CAEE}</a:tableStyleId>
              </a:tblPr>
              <a:tblGrid>
                <a:gridCol w="3926075"/>
                <a:gridCol w="4305575"/>
              </a:tblGrid>
              <a:tr h="320350">
                <a:tc>
                  <a:txBody>
                    <a:bodyPr/>
                    <a:lstStyle/>
                    <a:p>
                      <a:pPr indent="0" lvl="0" marL="0" rtl="0" algn="ctr">
                        <a:lnSpc>
                          <a:spcPct val="150000"/>
                        </a:lnSpc>
                        <a:spcBef>
                          <a:spcPts val="0"/>
                        </a:spcBef>
                        <a:spcAft>
                          <a:spcPts val="0"/>
                        </a:spcAft>
                        <a:buNone/>
                      </a:pPr>
                      <a:r>
                        <a:rPr b="1" i="1" lang="en" sz="1200"/>
                        <a:t>Direct Speech</a:t>
                      </a:r>
                      <a:endParaRPr b="1" i="1" sz="1200"/>
                    </a:p>
                  </a:txBody>
                  <a:tcPr marT="63500" marB="63500" marR="63500" marL="63500">
                    <a:solidFill>
                      <a:schemeClr val="lt1"/>
                    </a:solidFill>
                  </a:tcPr>
                </a:tc>
                <a:tc>
                  <a:txBody>
                    <a:bodyPr/>
                    <a:lstStyle/>
                    <a:p>
                      <a:pPr indent="0" lvl="0" marL="0" rtl="0" algn="ctr">
                        <a:lnSpc>
                          <a:spcPct val="150000"/>
                        </a:lnSpc>
                        <a:spcBef>
                          <a:spcPts val="0"/>
                        </a:spcBef>
                        <a:spcAft>
                          <a:spcPts val="0"/>
                        </a:spcAft>
                        <a:buNone/>
                      </a:pPr>
                      <a:r>
                        <a:rPr b="1" i="1" lang="en" sz="1200"/>
                        <a:t>Reported Speech</a:t>
                      </a:r>
                      <a:endParaRPr b="1" i="1" sz="1200"/>
                    </a:p>
                  </a:txBody>
                  <a:tcPr marT="63500" marB="63500" marR="63500" marL="63500">
                    <a:solidFill>
                      <a:schemeClr val="lt1"/>
                    </a:solidFill>
                  </a:tcPr>
                </a:tc>
              </a:tr>
              <a:tr h="2861550">
                <a:tc>
                  <a:txBody>
                    <a:bodyPr/>
                    <a:lstStyle/>
                    <a:p>
                      <a:pPr indent="0" lvl="0" marL="0" rtl="0" algn="l">
                        <a:lnSpc>
                          <a:spcPct val="150000"/>
                        </a:lnSpc>
                        <a:spcBef>
                          <a:spcPts val="0"/>
                        </a:spcBef>
                        <a:spcAft>
                          <a:spcPts val="0"/>
                        </a:spcAft>
                        <a:buNone/>
                      </a:pPr>
                      <a:r>
                        <a:rPr b="1" i="1" lang="en" sz="1200"/>
                        <a:t>Tina, the assistant manager, and Sam are talking in the office.</a:t>
                      </a:r>
                      <a:endParaRPr b="1" i="1" sz="1200"/>
                    </a:p>
                    <a:p>
                      <a:pPr indent="0" lvl="0" marL="0" rtl="0" algn="l">
                        <a:lnSpc>
                          <a:spcPct val="150000"/>
                        </a:lnSpc>
                        <a:spcBef>
                          <a:spcPts val="0"/>
                        </a:spcBef>
                        <a:spcAft>
                          <a:spcPts val="0"/>
                        </a:spcAft>
                        <a:buNone/>
                      </a:pPr>
                      <a:r>
                        <a:t/>
                      </a:r>
                      <a:endParaRPr b="1" sz="1200"/>
                    </a:p>
                    <a:p>
                      <a:pPr indent="-304800" lvl="0" marL="457200" rtl="0" algn="l">
                        <a:lnSpc>
                          <a:spcPct val="150000"/>
                        </a:lnSpc>
                        <a:spcBef>
                          <a:spcPts val="0"/>
                        </a:spcBef>
                        <a:spcAft>
                          <a:spcPts val="0"/>
                        </a:spcAft>
                        <a:buSzPts val="1200"/>
                        <a:buChar char="●"/>
                      </a:pPr>
                      <a:r>
                        <a:rPr b="1" lang="en" sz="1200"/>
                        <a:t>Tina asked, “</a:t>
                      </a:r>
                      <a:r>
                        <a:rPr b="1" lang="en" sz="1200">
                          <a:highlight>
                            <a:srgbClr val="6AA84F"/>
                          </a:highlight>
                        </a:rPr>
                        <a:t>Why were you late on Friday?</a:t>
                      </a:r>
                      <a:r>
                        <a:rPr b="1" lang="en" sz="1200"/>
                        <a:t>”</a:t>
                      </a:r>
                      <a:endParaRPr b="1" sz="1200"/>
                    </a:p>
                    <a:p>
                      <a:pPr indent="-304800" lvl="0" marL="457200" rtl="0" algn="l">
                        <a:lnSpc>
                          <a:spcPct val="150000"/>
                        </a:lnSpc>
                        <a:spcBef>
                          <a:spcPts val="0"/>
                        </a:spcBef>
                        <a:spcAft>
                          <a:spcPts val="0"/>
                        </a:spcAft>
                        <a:buSzPts val="1200"/>
                        <a:buChar char="●"/>
                      </a:pPr>
                      <a:r>
                        <a:rPr b="1" lang="en" sz="1200"/>
                        <a:t>“Because my car broke down,” said Sam.</a:t>
                      </a:r>
                      <a:endParaRPr b="1" sz="1200"/>
                    </a:p>
                    <a:p>
                      <a:pPr indent="-304800" lvl="0" marL="457200" rtl="0" algn="l">
                        <a:lnSpc>
                          <a:spcPct val="150000"/>
                        </a:lnSpc>
                        <a:spcBef>
                          <a:spcPts val="0"/>
                        </a:spcBef>
                        <a:spcAft>
                          <a:spcPts val="0"/>
                        </a:spcAft>
                        <a:buSzPts val="1200"/>
                        <a:buChar char="●"/>
                      </a:pPr>
                      <a:r>
                        <a:rPr b="1" lang="en" sz="1200"/>
                        <a:t>“Really?” asked Tina, “Because the manager saw you at the beach!”</a:t>
                      </a:r>
                      <a:endParaRPr b="1" sz="1200"/>
                    </a:p>
                    <a:p>
                      <a:pPr indent="-304800" lvl="0" marL="457200" rtl="0" algn="l">
                        <a:lnSpc>
                          <a:spcPct val="150000"/>
                        </a:lnSpc>
                        <a:spcBef>
                          <a:spcPts val="0"/>
                        </a:spcBef>
                        <a:spcAft>
                          <a:spcPts val="0"/>
                        </a:spcAft>
                        <a:buSzPts val="1200"/>
                        <a:buChar char="●"/>
                      </a:pPr>
                      <a:r>
                        <a:rPr b="1" lang="en" sz="1200"/>
                        <a:t>“Uh oh,” said Sam, “</a:t>
                      </a:r>
                      <a:r>
                        <a:rPr b="1" lang="en" sz="1200">
                          <a:highlight>
                            <a:srgbClr val="6AA84F"/>
                          </a:highlight>
                        </a:rPr>
                        <a:t>What should I do?</a:t>
                      </a:r>
                      <a:r>
                        <a:rPr b="1" lang="en" sz="1200"/>
                        <a:t>”</a:t>
                      </a:r>
                      <a:endParaRPr b="1" sz="1200"/>
                    </a:p>
                    <a:p>
                      <a:pPr indent="-304800" lvl="0" marL="457200" rtl="0" algn="l">
                        <a:lnSpc>
                          <a:spcPct val="150000"/>
                        </a:lnSpc>
                        <a:spcBef>
                          <a:spcPts val="0"/>
                        </a:spcBef>
                        <a:spcAft>
                          <a:spcPts val="0"/>
                        </a:spcAft>
                        <a:buSzPts val="1200"/>
                        <a:buChar char="●"/>
                      </a:pPr>
                      <a:r>
                        <a:rPr b="1" lang="en" sz="1200"/>
                        <a:t>“Nothing,” said Tina, “I am going to fire you. You don’t work here anymore.”</a:t>
                      </a:r>
                      <a:endParaRPr b="1" sz="1200"/>
                    </a:p>
                    <a:p>
                      <a:pPr indent="-304800" lvl="0" marL="457200" rtl="0" algn="l">
                        <a:lnSpc>
                          <a:spcPct val="150000"/>
                        </a:lnSpc>
                        <a:spcBef>
                          <a:spcPts val="0"/>
                        </a:spcBef>
                        <a:spcAft>
                          <a:spcPts val="0"/>
                        </a:spcAft>
                        <a:buSzPts val="1200"/>
                        <a:buChar char="●"/>
                      </a:pPr>
                      <a:r>
                        <a:rPr b="1" lang="en" sz="1200"/>
                        <a:t>“You can’t fire me! I quit!” said Sam.</a:t>
                      </a:r>
                      <a:endParaRPr b="1" sz="1200"/>
                    </a:p>
                    <a:p>
                      <a:pPr indent="-304800" lvl="0" marL="457200" rtl="0" algn="l">
                        <a:lnSpc>
                          <a:spcPct val="150000"/>
                        </a:lnSpc>
                        <a:spcBef>
                          <a:spcPts val="0"/>
                        </a:spcBef>
                        <a:spcAft>
                          <a:spcPts val="0"/>
                        </a:spcAft>
                        <a:buSzPts val="1200"/>
                        <a:buChar char="●"/>
                      </a:pPr>
                      <a:r>
                        <a:rPr b="1" lang="en" sz="1200"/>
                        <a:t>“Are you serious?” asked Tina.</a:t>
                      </a:r>
                      <a:endParaRPr b="1" sz="1200"/>
                    </a:p>
                    <a:p>
                      <a:pPr indent="-304800" lvl="0" marL="457200" rtl="0" algn="l">
                        <a:lnSpc>
                          <a:spcPct val="150000"/>
                        </a:lnSpc>
                        <a:spcBef>
                          <a:spcPts val="0"/>
                        </a:spcBef>
                        <a:spcAft>
                          <a:spcPts val="0"/>
                        </a:spcAft>
                        <a:buSzPts val="1200"/>
                        <a:buChar char="●"/>
                      </a:pPr>
                      <a:r>
                        <a:rPr b="1" lang="en" sz="1200"/>
                        <a:t>“Yes!” he said.</a:t>
                      </a:r>
                      <a:endParaRPr b="1" sz="1200"/>
                    </a:p>
                  </a:txBody>
                  <a:tcPr marT="63500" marB="63500" marR="63500" marL="63500">
                    <a:solidFill>
                      <a:schemeClr val="lt1"/>
                    </a:solidFill>
                  </a:tcPr>
                </a:tc>
                <a:tc>
                  <a:txBody>
                    <a:bodyPr/>
                    <a:lstStyle/>
                    <a:p>
                      <a:pPr indent="0" lvl="0" marL="0" rtl="0" algn="l">
                        <a:lnSpc>
                          <a:spcPct val="150000"/>
                        </a:lnSpc>
                        <a:spcBef>
                          <a:spcPts val="0"/>
                        </a:spcBef>
                        <a:spcAft>
                          <a:spcPts val="0"/>
                        </a:spcAft>
                        <a:buNone/>
                      </a:pPr>
                      <a:r>
                        <a:rPr b="1" i="1" lang="en" sz="1200"/>
                        <a:t>Anika heard Tina and Sam talking in the office, so she is telling her coworker about it.</a:t>
                      </a:r>
                      <a:endParaRPr b="1" sz="1200"/>
                    </a:p>
                    <a:p>
                      <a:pPr indent="0" lvl="0" marL="0" rtl="0" algn="l">
                        <a:lnSpc>
                          <a:spcPct val="150000"/>
                        </a:lnSpc>
                        <a:spcBef>
                          <a:spcPts val="0"/>
                        </a:spcBef>
                        <a:spcAft>
                          <a:spcPts val="0"/>
                        </a:spcAft>
                        <a:buNone/>
                      </a:pPr>
                      <a:r>
                        <a:t/>
                      </a:r>
                      <a:endParaRPr b="1" sz="1200"/>
                    </a:p>
                    <a:p>
                      <a:pPr indent="0" lvl="0" marL="0" rtl="0" algn="l">
                        <a:lnSpc>
                          <a:spcPct val="150000"/>
                        </a:lnSpc>
                        <a:spcBef>
                          <a:spcPts val="0"/>
                        </a:spcBef>
                        <a:spcAft>
                          <a:spcPts val="0"/>
                        </a:spcAft>
                        <a:buNone/>
                      </a:pPr>
                      <a:r>
                        <a:rPr b="1" lang="en" sz="1200"/>
                        <a:t>First, Tina asked </a:t>
                      </a:r>
                      <a:r>
                        <a:rPr b="1" lang="en" sz="1200">
                          <a:highlight>
                            <a:srgbClr val="6AA84F"/>
                          </a:highlight>
                        </a:rPr>
                        <a:t>why Sam was late on Friday</a:t>
                      </a:r>
                      <a:r>
                        <a:rPr b="1" lang="en" sz="1200"/>
                        <a:t>. He said because his car broke down. However, Tina said the manager had seen him at the beach. Sam asked </a:t>
                      </a:r>
                      <a:r>
                        <a:rPr b="1" lang="en" sz="1200">
                          <a:highlight>
                            <a:srgbClr val="6AA84F"/>
                          </a:highlight>
                        </a:rPr>
                        <a:t>what he should do</a:t>
                      </a:r>
                      <a:r>
                        <a:rPr b="1" lang="en" sz="1200"/>
                        <a:t>, and Tina said nothing because she was going to fire him, and he didn’t work here anymore. Sam said that she couldn’t fire him, and he quit! Tina asked him if he was serious, and he said yes!</a:t>
                      </a:r>
                      <a:endParaRPr b="1" sz="1200"/>
                    </a:p>
                  </a:txBody>
                  <a:tcPr marT="63500" marB="63500" marR="63500" marL="63500">
                    <a:solidFill>
                      <a:schemeClr val="lt1"/>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0E0E3"/>
        </a:solidFill>
      </p:bgPr>
    </p:bg>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Underline the </a:t>
            </a:r>
            <a:r>
              <a:rPr lang="en" u="sng"/>
              <a:t>WH- word questions</a:t>
            </a:r>
            <a:r>
              <a:rPr lang="en"/>
              <a:t> in </a:t>
            </a:r>
            <a:r>
              <a:rPr lang="en" u="sng">
                <a:highlight>
                  <a:srgbClr val="6AA84F"/>
                </a:highlight>
              </a:rPr>
              <a:t>green</a:t>
            </a:r>
            <a:r>
              <a:rPr lang="en"/>
              <a:t>.</a:t>
            </a:r>
            <a:endParaRPr/>
          </a:p>
        </p:txBody>
      </p:sp>
      <p:sp>
        <p:nvSpPr>
          <p:cNvPr id="103" name="Google Shape;103;p21"/>
          <p:cNvSpPr txBox="1"/>
          <p:nvPr>
            <p:ph idx="1" type="body"/>
          </p:nvPr>
        </p:nvSpPr>
        <p:spPr>
          <a:xfrm>
            <a:off x="311700" y="1108600"/>
            <a:ext cx="8520600" cy="3676200"/>
          </a:xfrm>
          <a:prstGeom prst="rect">
            <a:avLst/>
          </a:prstGeom>
          <a:solidFill>
            <a:schemeClr val="lt1"/>
          </a:solidFill>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600">
                <a:solidFill>
                  <a:schemeClr val="dk1"/>
                </a:solidFill>
              </a:rPr>
              <a:t>4. Underline the</a:t>
            </a:r>
            <a:r>
              <a:rPr b="1" lang="en" sz="1600">
                <a:solidFill>
                  <a:schemeClr val="dk1"/>
                </a:solidFill>
              </a:rPr>
              <a:t> two WH- question word </a:t>
            </a:r>
            <a:r>
              <a:rPr b="1" lang="en" sz="1600" u="sng">
                <a:solidFill>
                  <a:schemeClr val="dk1"/>
                </a:solidFill>
              </a:rPr>
              <a:t>questions</a:t>
            </a:r>
            <a:r>
              <a:rPr b="1" lang="en" sz="1600">
                <a:solidFill>
                  <a:schemeClr val="dk1"/>
                </a:solidFill>
              </a:rPr>
              <a:t> </a:t>
            </a:r>
            <a:r>
              <a:rPr lang="en" sz="1600">
                <a:solidFill>
                  <a:schemeClr val="dk1"/>
                </a:solidFill>
              </a:rPr>
              <a:t>in the </a:t>
            </a:r>
            <a:r>
              <a:rPr b="1" lang="en" sz="1600">
                <a:solidFill>
                  <a:schemeClr val="dk1"/>
                </a:solidFill>
              </a:rPr>
              <a:t>direct speech </a:t>
            </a:r>
            <a:r>
              <a:rPr lang="en" sz="1600">
                <a:solidFill>
                  <a:schemeClr val="dk1"/>
                </a:solidFill>
              </a:rPr>
              <a:t>above. </a:t>
            </a:r>
            <a:endParaRPr sz="1600">
              <a:solidFill>
                <a:schemeClr val="dk1"/>
              </a:solidFill>
            </a:endParaRPr>
          </a:p>
          <a:p>
            <a:pPr indent="-330200" lvl="1" marL="914400" rtl="0" algn="l">
              <a:lnSpc>
                <a:spcPct val="150000"/>
              </a:lnSpc>
              <a:spcBef>
                <a:spcPts val="0"/>
              </a:spcBef>
              <a:spcAft>
                <a:spcPts val="0"/>
              </a:spcAft>
              <a:buClr>
                <a:schemeClr val="dk1"/>
              </a:buClr>
              <a:buSzPts val="1600"/>
              <a:buAutoNum type="alphaLcPeriod"/>
            </a:pPr>
            <a:r>
              <a:rPr lang="en" sz="1600">
                <a:solidFill>
                  <a:schemeClr val="dk1"/>
                </a:solidFill>
              </a:rPr>
              <a:t>Find the</a:t>
            </a:r>
            <a:r>
              <a:rPr b="1" lang="en" sz="1600">
                <a:solidFill>
                  <a:schemeClr val="dk1"/>
                </a:solidFill>
              </a:rPr>
              <a:t> same two WH- question word </a:t>
            </a:r>
            <a:r>
              <a:rPr b="1" lang="en" sz="1600" u="sng">
                <a:solidFill>
                  <a:schemeClr val="dk1"/>
                </a:solidFill>
              </a:rPr>
              <a:t>questions</a:t>
            </a:r>
            <a:r>
              <a:rPr b="1" lang="en" sz="1600">
                <a:solidFill>
                  <a:schemeClr val="dk1"/>
                </a:solidFill>
              </a:rPr>
              <a:t> </a:t>
            </a:r>
            <a:r>
              <a:rPr lang="en" sz="1600">
                <a:solidFill>
                  <a:schemeClr val="dk1"/>
                </a:solidFill>
              </a:rPr>
              <a:t>in the </a:t>
            </a:r>
            <a:r>
              <a:rPr b="1" lang="en" sz="1600">
                <a:solidFill>
                  <a:schemeClr val="dk1"/>
                </a:solidFill>
              </a:rPr>
              <a:t>reported speech</a:t>
            </a:r>
            <a:r>
              <a:rPr lang="en" sz="1600">
                <a:solidFill>
                  <a:schemeClr val="dk1"/>
                </a:solidFill>
              </a:rPr>
              <a:t> and underline them. USE GREEN.</a:t>
            </a:r>
            <a:endParaRPr sz="1600">
              <a:solidFill>
                <a:schemeClr val="dk1"/>
              </a:solidFill>
            </a:endParaRPr>
          </a:p>
          <a:p>
            <a:pPr indent="-330200" lvl="1" marL="914400" rtl="0" algn="l">
              <a:lnSpc>
                <a:spcPct val="150000"/>
              </a:lnSpc>
              <a:spcBef>
                <a:spcPts val="0"/>
              </a:spcBef>
              <a:spcAft>
                <a:spcPts val="0"/>
              </a:spcAft>
              <a:buClr>
                <a:schemeClr val="dk1"/>
              </a:buClr>
              <a:buSzPts val="1600"/>
              <a:buAutoNum type="alphaLcPeriod"/>
            </a:pPr>
            <a:r>
              <a:rPr lang="en" sz="1600">
                <a:solidFill>
                  <a:schemeClr val="dk1"/>
                </a:solidFill>
              </a:rPr>
              <a:t>Write the word order of the </a:t>
            </a:r>
            <a:r>
              <a:rPr b="1" lang="en" sz="1600">
                <a:solidFill>
                  <a:schemeClr val="dk1"/>
                </a:solidFill>
              </a:rPr>
              <a:t>first question</a:t>
            </a:r>
            <a:r>
              <a:rPr lang="en" sz="1600">
                <a:solidFill>
                  <a:schemeClr val="dk1"/>
                </a:solidFill>
              </a:rPr>
              <a:t> in the </a:t>
            </a:r>
            <a:r>
              <a:rPr b="1" lang="en" sz="1600">
                <a:solidFill>
                  <a:schemeClr val="dk1"/>
                </a:solidFill>
              </a:rPr>
              <a:t>direct speech</a:t>
            </a:r>
            <a:r>
              <a:rPr lang="en" sz="1600">
                <a:solidFill>
                  <a:schemeClr val="dk1"/>
                </a:solidFill>
              </a:rPr>
              <a:t> and in the </a:t>
            </a:r>
            <a:r>
              <a:rPr b="1" lang="en" sz="1600">
                <a:solidFill>
                  <a:schemeClr val="dk1"/>
                </a:solidFill>
              </a:rPr>
              <a:t>reported speech</a:t>
            </a:r>
            <a:r>
              <a:rPr lang="en" sz="1600">
                <a:solidFill>
                  <a:schemeClr val="dk1"/>
                </a:solidFill>
              </a:rPr>
              <a:t>.</a:t>
            </a:r>
            <a:endParaRPr i="1" sz="1600">
              <a:solidFill>
                <a:schemeClr val="dk1"/>
              </a:solidFill>
            </a:endParaRPr>
          </a:p>
          <a:p>
            <a:pPr indent="-330200" lvl="2" marL="1371600" rtl="0" algn="l">
              <a:lnSpc>
                <a:spcPct val="100000"/>
              </a:lnSpc>
              <a:spcBef>
                <a:spcPts val="0"/>
              </a:spcBef>
              <a:spcAft>
                <a:spcPts val="0"/>
              </a:spcAft>
              <a:buClr>
                <a:schemeClr val="dk1"/>
              </a:buClr>
              <a:buSzPts val="1600"/>
              <a:buAutoNum type="romanLcPeriod"/>
            </a:pPr>
            <a:r>
              <a:rPr b="1" lang="en" sz="1600">
                <a:solidFill>
                  <a:schemeClr val="dk1"/>
                </a:solidFill>
              </a:rPr>
              <a:t>WH- word + auxiliary + subject + verb in base form?</a:t>
            </a:r>
            <a:endParaRPr sz="1600">
              <a:solidFill>
                <a:schemeClr val="dk1"/>
              </a:solidFill>
            </a:endParaRPr>
          </a:p>
          <a:p>
            <a:pPr indent="-330200" lvl="2" marL="1371600" rtl="0" algn="l">
              <a:lnSpc>
                <a:spcPct val="100000"/>
              </a:lnSpc>
              <a:spcBef>
                <a:spcPts val="0"/>
              </a:spcBef>
              <a:spcAft>
                <a:spcPts val="0"/>
              </a:spcAft>
              <a:buClr>
                <a:schemeClr val="dk1"/>
              </a:buClr>
              <a:buSzPts val="1600"/>
              <a:buAutoNum type="romanLcPeriod"/>
            </a:pPr>
            <a:r>
              <a:rPr b="1" lang="en" sz="1600">
                <a:solidFill>
                  <a:schemeClr val="dk1"/>
                </a:solidFill>
              </a:rPr>
              <a:t>WH- word + subject + auxiliary + verb in past.</a:t>
            </a:r>
            <a:endParaRPr sz="1600">
              <a:solidFill>
                <a:schemeClr val="dk1"/>
              </a:solidFill>
            </a:endParaRPr>
          </a:p>
          <a:p>
            <a:pPr indent="-330200" lvl="1" marL="914400" rtl="0" algn="l">
              <a:lnSpc>
                <a:spcPct val="150000"/>
              </a:lnSpc>
              <a:spcBef>
                <a:spcPts val="0"/>
              </a:spcBef>
              <a:spcAft>
                <a:spcPts val="0"/>
              </a:spcAft>
              <a:buClr>
                <a:schemeClr val="dk1"/>
              </a:buClr>
              <a:buSzPts val="1600"/>
              <a:buAutoNum type="alphaLcPeriod"/>
            </a:pPr>
            <a:r>
              <a:rPr lang="en" sz="1600">
                <a:solidFill>
                  <a:schemeClr val="dk1"/>
                </a:solidFill>
              </a:rPr>
              <a:t>Write the word order of the </a:t>
            </a:r>
            <a:r>
              <a:rPr b="1" lang="en" sz="1600">
                <a:solidFill>
                  <a:schemeClr val="dk1"/>
                </a:solidFill>
              </a:rPr>
              <a:t>second question</a:t>
            </a:r>
            <a:r>
              <a:rPr lang="en" sz="1600">
                <a:solidFill>
                  <a:schemeClr val="dk1"/>
                </a:solidFill>
              </a:rPr>
              <a:t> in the </a:t>
            </a:r>
            <a:r>
              <a:rPr b="1" lang="en" sz="1600">
                <a:solidFill>
                  <a:schemeClr val="dk1"/>
                </a:solidFill>
              </a:rPr>
              <a:t>direct speech</a:t>
            </a:r>
            <a:r>
              <a:rPr lang="en" sz="1600">
                <a:solidFill>
                  <a:schemeClr val="dk1"/>
                </a:solidFill>
              </a:rPr>
              <a:t> and in the </a:t>
            </a:r>
            <a:r>
              <a:rPr b="1" lang="en" sz="1600">
                <a:solidFill>
                  <a:schemeClr val="dk1"/>
                </a:solidFill>
              </a:rPr>
              <a:t>reported speech</a:t>
            </a:r>
            <a:r>
              <a:rPr lang="en" sz="1600">
                <a:solidFill>
                  <a:schemeClr val="dk1"/>
                </a:solidFill>
              </a:rPr>
              <a:t>.</a:t>
            </a:r>
            <a:endParaRPr sz="1600">
              <a:solidFill>
                <a:schemeClr val="dk1"/>
              </a:solidFill>
            </a:endParaRPr>
          </a:p>
          <a:p>
            <a:pPr indent="-330200" lvl="2" marL="1371600" rtl="0" algn="l">
              <a:lnSpc>
                <a:spcPct val="100000"/>
              </a:lnSpc>
              <a:spcBef>
                <a:spcPts val="0"/>
              </a:spcBef>
              <a:spcAft>
                <a:spcPts val="0"/>
              </a:spcAft>
              <a:buClr>
                <a:schemeClr val="dk1"/>
              </a:buClr>
              <a:buSzPts val="1600"/>
              <a:buAutoNum type="romanLcPeriod"/>
            </a:pPr>
            <a:r>
              <a:rPr b="1" lang="en" sz="1600">
                <a:solidFill>
                  <a:schemeClr val="dk1"/>
                </a:solidFill>
              </a:rPr>
              <a:t>WH- word + auxiliary + subject + verb in base form?</a:t>
            </a:r>
            <a:endParaRPr sz="1600">
              <a:solidFill>
                <a:schemeClr val="dk1"/>
              </a:solidFill>
            </a:endParaRPr>
          </a:p>
          <a:p>
            <a:pPr indent="-330200" lvl="2" marL="1371600" rtl="0" algn="l">
              <a:lnSpc>
                <a:spcPct val="100000"/>
              </a:lnSpc>
              <a:spcBef>
                <a:spcPts val="0"/>
              </a:spcBef>
              <a:spcAft>
                <a:spcPts val="0"/>
              </a:spcAft>
              <a:buClr>
                <a:schemeClr val="dk1"/>
              </a:buClr>
              <a:buSzPts val="1600"/>
              <a:buAutoNum type="romanLcPeriod"/>
            </a:pPr>
            <a:r>
              <a:rPr b="1" lang="en" sz="1600">
                <a:solidFill>
                  <a:schemeClr val="dk1"/>
                </a:solidFill>
              </a:rPr>
              <a:t>WH- word + subject + auxiliary + verb in past.</a:t>
            </a:r>
            <a:endParaRPr b="1" sz="16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